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4"/>
  </p:notesMasterIdLst>
  <p:sldIdLst>
    <p:sldId id="257" r:id="rId5"/>
    <p:sldId id="258" r:id="rId6"/>
    <p:sldId id="259" r:id="rId7"/>
    <p:sldId id="278" r:id="rId8"/>
    <p:sldId id="267" r:id="rId9"/>
    <p:sldId id="276" r:id="rId10"/>
    <p:sldId id="261" r:id="rId11"/>
    <p:sldId id="271" r:id="rId12"/>
    <p:sldId id="274"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05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996C76-FD67-404C-A983-744D7BCD9300}" v="64" dt="2022-10-18T12:42:05.398"/>
    <p1510:client id="{90B2EA28-A6B2-3142-E9C2-9824519123C4}" v="3118" dt="2022-10-18T09:18:00.2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85034" autoAdjust="0"/>
  </p:normalViewPr>
  <p:slideViewPr>
    <p:cSldViewPr snapToGrid="0" snapToObjects="1">
      <p:cViewPr varScale="1">
        <p:scale>
          <a:sx n="104" d="100"/>
          <a:sy n="104" d="100"/>
        </p:scale>
        <p:origin x="232" y="2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D12F85-CC6A-44EE-BB9A-792A1D5C1FAD}" type="datetimeFigureOut">
              <a:rPr lang="en-GB" smtClean="0"/>
              <a:t>18/10/2022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F5E779-8968-484C-B02C-5FF8FA216B2B}" type="slidenum">
              <a:rPr lang="en-GB" smtClean="0"/>
              <a:t>‹#›</a:t>
            </a:fld>
            <a:endParaRPr lang="en-GB"/>
          </a:p>
        </p:txBody>
      </p:sp>
    </p:spTree>
    <p:extLst>
      <p:ext uri="{BB962C8B-B14F-4D97-AF65-F5344CB8AC3E}">
        <p14:creationId xmlns:p14="http://schemas.microsoft.com/office/powerpoint/2010/main" val="37203126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cancerresearchuk.org/health-professional/cancer-statistics/statistics-by-cancer-type/lung-cancer#heading-Zero"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ancerresearchuk.org/health-professional/cancer-statistics/statistics-by-cancer-type/lung-cancer#heading-Two"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onlinelibrary.wiley.com/doi/full/10.1002/pon.5846"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bmjopenrespres.bmj.com/content/8/1/e001120" TargetMode="External"/><Relationship Id="rId5" Type="http://schemas.openxmlformats.org/officeDocument/2006/relationships/hyperlink" Target="https://etheses.whiterose.ac.uk/30801/" TargetMode="External"/><Relationship Id="rId4" Type="http://schemas.openxmlformats.org/officeDocument/2006/relationships/hyperlink" Target="https://europepmc.org/article/MED/26179249"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eriod"/>
            </a:pPr>
            <a:r>
              <a:rPr lang="en-GB" sz="1200" dirty="0">
                <a:solidFill>
                  <a:schemeClr val="bg1">
                    <a:lumMod val="50000"/>
                  </a:schemeClr>
                </a:solidFill>
                <a:latin typeface="Arial" panose="020B0604020202020204" pitchFamily="34" charset="0"/>
                <a:cs typeface="Arial" panose="020B0604020202020204" pitchFamily="34" charset="0"/>
              </a:rPr>
              <a:t>CRUK </a:t>
            </a:r>
            <a:r>
              <a:rPr lang="en-GB" dirty="0">
                <a:hlinkClick r:id="rId3"/>
              </a:rPr>
              <a:t>Lung cancer statistics | Cancer Research UK</a:t>
            </a:r>
            <a:r>
              <a:rPr lang="en-GB" sz="1200" dirty="0">
                <a:solidFill>
                  <a:schemeClr val="bg1">
                    <a:lumMod val="50000"/>
                  </a:schemeClr>
                </a:solidFill>
                <a:latin typeface="Arial" panose="020B0604020202020204" pitchFamily="34" charset="0"/>
                <a:cs typeface="Arial" panose="020B0604020202020204" pitchFamily="34" charset="0"/>
              </a:rPr>
              <a:t> accessed 10/11/22</a:t>
            </a:r>
          </a:p>
          <a:p>
            <a:pPr marL="228600" indent="-228600">
              <a:buAutoNum type="arabicPeriod"/>
            </a:pPr>
            <a:r>
              <a:rPr lang="en-GB" sz="1200" dirty="0" err="1">
                <a:solidFill>
                  <a:schemeClr val="bg1">
                    <a:lumMod val="50000"/>
                  </a:schemeClr>
                </a:solidFill>
                <a:latin typeface="Arial" panose="020B0604020202020204" pitchFamily="34" charset="0"/>
                <a:cs typeface="Arial" panose="020B0604020202020204" pitchFamily="34" charset="0"/>
              </a:rPr>
              <a:t>Cufari</a:t>
            </a:r>
            <a:r>
              <a:rPr lang="en-GB" sz="1200" dirty="0">
                <a:solidFill>
                  <a:schemeClr val="bg1">
                    <a:lumMod val="50000"/>
                  </a:schemeClr>
                </a:solidFill>
                <a:latin typeface="Arial" panose="020B0604020202020204" pitchFamily="34" charset="0"/>
                <a:cs typeface="Arial" panose="020B0604020202020204" pitchFamily="34" charset="0"/>
              </a:rPr>
              <a:t> et al. Increasing frequency of non-smoking lung cancer: Presentation of patients with early disease to a tertiary institution in the UK. </a:t>
            </a:r>
            <a:r>
              <a:rPr lang="en-GB" sz="1200" dirty="0" err="1">
                <a:solidFill>
                  <a:schemeClr val="bg1">
                    <a:lumMod val="50000"/>
                  </a:schemeClr>
                </a:solidFill>
                <a:latin typeface="Arial" panose="020B0604020202020204" pitchFamily="34" charset="0"/>
                <a:cs typeface="Arial" panose="020B0604020202020204" pitchFamily="34" charset="0"/>
              </a:rPr>
              <a:t>Eur</a:t>
            </a:r>
            <a:r>
              <a:rPr lang="en-GB" sz="1200" dirty="0">
                <a:solidFill>
                  <a:schemeClr val="bg1">
                    <a:lumMod val="50000"/>
                  </a:schemeClr>
                </a:solidFill>
                <a:latin typeface="Arial" panose="020B0604020202020204" pitchFamily="34" charset="0"/>
                <a:cs typeface="Arial" panose="020B0604020202020204" pitchFamily="34" charset="0"/>
              </a:rPr>
              <a:t> J Cancer. 2017 </a:t>
            </a:r>
          </a:p>
          <a:p>
            <a:pPr marL="228600" indent="-228600">
              <a:buAutoNum type="arabicPeriod"/>
            </a:pPr>
            <a:r>
              <a:rPr lang="en-GB" sz="1200" dirty="0">
                <a:solidFill>
                  <a:schemeClr val="bg1">
                    <a:lumMod val="50000"/>
                  </a:schemeClr>
                </a:solidFill>
                <a:latin typeface="Arial" panose="020B0604020202020204" pitchFamily="34" charset="0"/>
                <a:cs typeface="Arial" panose="020B0604020202020204" pitchFamily="34" charset="0"/>
              </a:rPr>
              <a:t>Bhopal et al. Journal of the Royal Society of Medicine, 2019 Vol 112(7) 269-271</a:t>
            </a:r>
          </a:p>
          <a:p>
            <a:pPr marL="228600" indent="-228600">
              <a:buAutoNum type="arabicPeriod"/>
            </a:pPr>
            <a:r>
              <a:rPr lang="en-GB" sz="1200" dirty="0">
                <a:solidFill>
                  <a:schemeClr val="bg1">
                    <a:lumMod val="50000"/>
                  </a:schemeClr>
                </a:solidFill>
                <a:latin typeface="Arial" panose="020B0604020202020204" pitchFamily="34" charset="0"/>
                <a:cs typeface="Arial" panose="020B0604020202020204" pitchFamily="34" charset="0"/>
              </a:rPr>
              <a:t>Bhopal et al. Journal of the Royal Society of Medicine, 2019 Vol 112(7) 269-271</a:t>
            </a:r>
          </a:p>
          <a:p>
            <a:pPr marL="228600" indent="-228600">
              <a:buAutoNum type="arabicPeriod"/>
            </a:pPr>
            <a:r>
              <a:rPr lang="en-GB" sz="1200" dirty="0">
                <a:solidFill>
                  <a:schemeClr val="bg1">
                    <a:lumMod val="50000"/>
                  </a:schemeClr>
                </a:solidFill>
                <a:latin typeface="Arial" panose="020B0604020202020204" pitchFamily="34" charset="0"/>
                <a:cs typeface="Arial" panose="020B0604020202020204" pitchFamily="34" charset="0"/>
              </a:rPr>
              <a:t>ALK +UK &amp; EGFR +UK patient survey 2020</a:t>
            </a:r>
          </a:p>
          <a:p>
            <a:pPr marL="228600" indent="-228600">
              <a:buAutoNum type="arabicPeriod"/>
            </a:pPr>
            <a:r>
              <a:rPr lang="en-GB" sz="1200" b="0" i="0" u="none" strike="noStrike" dirty="0">
                <a:solidFill>
                  <a:schemeClr val="bg1">
                    <a:lumMod val="50000"/>
                  </a:schemeClr>
                </a:solidFill>
                <a:effectLst/>
                <a:latin typeface="Arial" panose="020B0604020202020204" pitchFamily="34" charset="0"/>
                <a:cs typeface="Arial" panose="020B0604020202020204" pitchFamily="34" charset="0"/>
              </a:rPr>
              <a:t>Royal College of Pathologists, National Lung Cancer Audit, annual report, 2018</a:t>
            </a:r>
            <a:endParaRPr lang="en-GB" sz="1200" u="none" strike="noStrike" dirty="0">
              <a:solidFill>
                <a:schemeClr val="bg1">
                  <a:lumMod val="50000"/>
                </a:schemeClr>
              </a:solidFill>
              <a:latin typeface="Arial" panose="020B0604020202020204" pitchFamily="34" charset="0"/>
              <a:cs typeface="Arial" panose="020B0604020202020204" pitchFamily="34" charset="0"/>
            </a:endParaRPr>
          </a:p>
          <a:p>
            <a:pPr marL="228600" indent="-228600">
              <a:buAutoNum type="arabicPeriod"/>
            </a:pPr>
            <a:r>
              <a:rPr lang="en-GB" sz="1200" b="0" i="0" u="none" strike="noStrike" dirty="0">
                <a:solidFill>
                  <a:schemeClr val="bg1">
                    <a:lumMod val="50000"/>
                  </a:schemeClr>
                </a:solidFill>
                <a:effectLst/>
                <a:latin typeface="Arial" panose="020B0604020202020204" pitchFamily="34" charset="0"/>
                <a:cs typeface="Arial" panose="020B0604020202020204" pitchFamily="34" charset="0"/>
              </a:rPr>
              <a:t>Missed detection of lung cancer on chest X-rays of patients being seen in primary care Independent report by the Healthcare Safety Investigation Branch October 2021</a:t>
            </a:r>
            <a:r>
              <a:rPr lang="en-US" sz="1200" b="0" i="0" dirty="0">
                <a:solidFill>
                  <a:schemeClr val="bg1">
                    <a:lumMod val="50000"/>
                  </a:schemeClr>
                </a:solidFill>
                <a:effectLst/>
                <a:latin typeface="Arial" panose="020B0604020202020204" pitchFamily="34" charset="0"/>
                <a:cs typeface="Arial" panose="020B0604020202020204" pitchFamily="34" charset="0"/>
              </a:rPr>
              <a:t>​</a:t>
            </a:r>
          </a:p>
          <a:p>
            <a:pPr marL="228600" indent="-228600">
              <a:buAutoNum type="arabicPeriod"/>
            </a:pPr>
            <a:r>
              <a:rPr lang="en-US" sz="1200" dirty="0">
                <a:solidFill>
                  <a:schemeClr val="bg1">
                    <a:lumMod val="50000"/>
                  </a:schemeClr>
                </a:solidFill>
                <a:latin typeface="Arial" panose="020B0604020202020204" pitchFamily="34" charset="0"/>
                <a:cs typeface="Arial" panose="020B0604020202020204" pitchFamily="34" charset="0"/>
              </a:rPr>
              <a:t>CRUK </a:t>
            </a:r>
            <a:r>
              <a:rPr lang="en-GB" sz="1200" dirty="0">
                <a:solidFill>
                  <a:schemeClr val="bg1">
                    <a:lumMod val="50000"/>
                  </a:schemeClr>
                </a:solidFill>
                <a:latin typeface="Arial" panose="020B060402020202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Lung cancer statistics | Cancer Research UK</a:t>
            </a:r>
            <a:r>
              <a:rPr lang="en-US" sz="1200" dirty="0">
                <a:solidFill>
                  <a:schemeClr val="bg1">
                    <a:lumMod val="50000"/>
                  </a:schemeClr>
                </a:solidFill>
                <a:latin typeface="Arial" panose="020B0604020202020204" pitchFamily="34" charset="0"/>
                <a:cs typeface="Arial" panose="020B0604020202020204" pitchFamily="34" charset="0"/>
              </a:rPr>
              <a:t> accessed 10/10/22</a:t>
            </a:r>
            <a:endParaRPr lang="en-US" sz="1200" b="0" i="0" dirty="0">
              <a:solidFill>
                <a:schemeClr val="bg1">
                  <a:lumMod val="50000"/>
                </a:schemeClr>
              </a:solidFill>
              <a:effectLst/>
              <a:latin typeface="Arial" panose="020B0604020202020204" pitchFamily="34" charset="0"/>
              <a:cs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A8F5E779-8968-484C-B02C-5FF8FA216B2B}" type="slidenum">
              <a:rPr lang="en-GB" smtClean="0"/>
              <a:t>5</a:t>
            </a:fld>
            <a:endParaRPr lang="en-GB"/>
          </a:p>
        </p:txBody>
      </p:sp>
    </p:spTree>
    <p:extLst>
      <p:ext uri="{BB962C8B-B14F-4D97-AF65-F5344CB8AC3E}">
        <p14:creationId xmlns:p14="http://schemas.microsoft.com/office/powerpoint/2010/main" val="9926327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a:t>
            </a:r>
            <a:r>
              <a:rPr lang="en-GB" dirty="0" err="1">
                <a:cs typeface="Calibri"/>
              </a:rPr>
              <a:t>i</a:t>
            </a:r>
            <a:r>
              <a:rPr lang="en-GB" dirty="0">
                <a:cs typeface="Calibri"/>
              </a:rPr>
              <a:t>) </a:t>
            </a:r>
            <a:r>
              <a:rPr lang="en-GB" dirty="0">
                <a:hlinkClick r:id="rId3"/>
              </a:rPr>
              <a:t>Lung cancer symptom appraisal, help‐seeking and diagnosis – rapid systematic review of differences between patients with and without a smoking history - Os - 2022 - Psycho-Oncology - Wiley Online Library</a:t>
            </a:r>
          </a:p>
          <a:p>
            <a:r>
              <a:rPr lang="en-GB" dirty="0">
                <a:cs typeface="Calibri" panose="020F0502020204030204"/>
              </a:rPr>
              <a:t>(ii) </a:t>
            </a:r>
            <a:r>
              <a:rPr lang="en-GB" dirty="0">
                <a:hlinkClick r:id="rId4"/>
              </a:rPr>
              <a:t>Evidence for a genetical contribution to non-smoking-related lung cancer. - Abstract - Europe PMC </a:t>
            </a:r>
            <a:endParaRPr lang="en-GB" dirty="0">
              <a:cs typeface="Calibri" panose="020F0502020204030204"/>
            </a:endParaRPr>
          </a:p>
          <a:p>
            <a:r>
              <a:rPr lang="en-GB" dirty="0">
                <a:cs typeface="Calibri" panose="020F0502020204030204"/>
              </a:rPr>
              <a:t>(iii) </a:t>
            </a:r>
            <a:r>
              <a:rPr lang="en-GB" dirty="0">
                <a:hlinkClick r:id="rId5"/>
              </a:rPr>
              <a:t>The role of imaging in the diagnosis of lung cancer in primary care - White Rose eTheses Online</a:t>
            </a:r>
            <a:endParaRPr lang="en-GB" dirty="0">
              <a:cs typeface="Calibri"/>
              <a:hlinkClick r:id="rId5"/>
            </a:endParaRPr>
          </a:p>
          <a:p>
            <a:r>
              <a:rPr lang="en-GB" dirty="0">
                <a:cs typeface="Calibri"/>
              </a:rPr>
              <a:t>(iv) </a:t>
            </a:r>
            <a:r>
              <a:rPr lang="en-GB" dirty="0">
                <a:hlinkClick r:id="rId6"/>
              </a:rPr>
              <a:t>Promoting early diagnosis and recovering from the COVID-19 pandemic in lung cancer through public awareness campaigns: learning from patient and public insight work | BMJ Open Respiratory Research</a:t>
            </a:r>
            <a:endParaRPr lang="en-GB" dirty="0"/>
          </a:p>
          <a:p>
            <a:endParaRPr lang="en-GB" dirty="0">
              <a:cs typeface="Calibri"/>
            </a:endParaRPr>
          </a:p>
          <a:p>
            <a:endParaRPr lang="en-GB" dirty="0">
              <a:cs typeface="Calibri"/>
            </a:endParaRPr>
          </a:p>
        </p:txBody>
      </p:sp>
      <p:sp>
        <p:nvSpPr>
          <p:cNvPr id="4" name="Slide Number Placeholder 3"/>
          <p:cNvSpPr>
            <a:spLocks noGrp="1"/>
          </p:cNvSpPr>
          <p:nvPr>
            <p:ph type="sldNum" sz="quarter" idx="5"/>
          </p:nvPr>
        </p:nvSpPr>
        <p:spPr/>
        <p:txBody>
          <a:bodyPr/>
          <a:lstStyle/>
          <a:p>
            <a:fld id="{A8F5E779-8968-484C-B02C-5FF8FA216B2B}" type="slidenum">
              <a:rPr lang="en-GB" smtClean="0"/>
              <a:t>6</a:t>
            </a:fld>
            <a:endParaRPr lang="en-GB"/>
          </a:p>
        </p:txBody>
      </p:sp>
    </p:spTree>
    <p:extLst>
      <p:ext uri="{BB962C8B-B14F-4D97-AF65-F5344CB8AC3E}">
        <p14:creationId xmlns:p14="http://schemas.microsoft.com/office/powerpoint/2010/main" val="18314711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16F78-23E5-374D-984E-F20FE31973D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68AB4FAF-A82A-85EA-0D20-75474D39886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AEBC5B78-E457-CBD5-ED35-C2AE9BE92EF4}"/>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5" name="Footer Placeholder 4">
            <a:extLst>
              <a:ext uri="{FF2B5EF4-FFF2-40B4-BE49-F238E27FC236}">
                <a16:creationId xmlns:a16="http://schemas.microsoft.com/office/drawing/2014/main" id="{98324725-98B7-B036-0E44-18193F4B1D9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1AD8887-E2CC-E745-1C27-39862CB00A78}"/>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182554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B2B62-9178-4316-1E77-29881B31D904}"/>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458F7EDA-717B-A5AD-D664-17126F926B16}"/>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55DD115F-41E3-48A2-99B3-45FB42905118}"/>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5" name="Footer Placeholder 4">
            <a:extLst>
              <a:ext uri="{FF2B5EF4-FFF2-40B4-BE49-F238E27FC236}">
                <a16:creationId xmlns:a16="http://schemas.microsoft.com/office/drawing/2014/main" id="{44FADE23-E604-8358-624F-5D057DDC04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FD84D2-4987-E7C1-7973-CBAFA86AA9F6}"/>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36808841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4240DBA-F062-8F23-4340-FE9B40DA1E4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17AC8ED1-FBE1-176C-344E-80DE534C020C}"/>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891E9BBC-E9DF-41DF-FD2D-04543FDC0318}"/>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5" name="Footer Placeholder 4">
            <a:extLst>
              <a:ext uri="{FF2B5EF4-FFF2-40B4-BE49-F238E27FC236}">
                <a16:creationId xmlns:a16="http://schemas.microsoft.com/office/drawing/2014/main" id="{555FB856-2E0B-5E01-E886-80B4AB4A03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7A7B8A-FF6C-9C83-8589-694F3F3C00BA}"/>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19641481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4FE1A0-F147-4390-13B0-495000C1A9CA}"/>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F563DD23-B42D-A1F5-01DF-B4AA82C8FA74}"/>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D02B461-C95B-1356-EF55-C1861547B2C2}"/>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5" name="Footer Placeholder 4">
            <a:extLst>
              <a:ext uri="{FF2B5EF4-FFF2-40B4-BE49-F238E27FC236}">
                <a16:creationId xmlns:a16="http://schemas.microsoft.com/office/drawing/2014/main" id="{D60B00E8-8901-D1A7-D5AB-5BC999342D7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4EDE92-A77E-7EED-CACC-C86D5D46D484}"/>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1719756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639757-7F4F-EE2B-EDAC-1E56513FB02E}"/>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6DABE160-2924-8C27-F22C-B952C8537C1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EEE6520B-BC98-B972-7671-FCABD1285E9B}"/>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5" name="Footer Placeholder 4">
            <a:extLst>
              <a:ext uri="{FF2B5EF4-FFF2-40B4-BE49-F238E27FC236}">
                <a16:creationId xmlns:a16="http://schemas.microsoft.com/office/drawing/2014/main" id="{DAB291D4-FC42-A90C-36E7-B4905338677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1D8A38-0979-BBE1-1E6B-D97B700C666B}"/>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32903728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C3270-DDBD-B958-CA1D-9EAFABD5A08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078D1E52-3E16-7E63-EAA1-F31F337C792E}"/>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FC67EC6D-3543-B71D-3D23-E8A032B23068}"/>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8E6D062-0875-DCBC-D052-F112E524D957}"/>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6" name="Footer Placeholder 5">
            <a:extLst>
              <a:ext uri="{FF2B5EF4-FFF2-40B4-BE49-F238E27FC236}">
                <a16:creationId xmlns:a16="http://schemas.microsoft.com/office/drawing/2014/main" id="{EEF02501-C869-52DF-8860-2E802B3472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9AF4D10-CF7D-3BDF-E198-A2A5B38D549D}"/>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18094437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D2AD85-4D37-A616-609B-0697C6A1E5E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FB3CAD99-7645-5E0D-29B0-D7DC23C5E6D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140CC22F-3695-B802-82C6-9758B852F601}"/>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0D0C0FF7-6D51-CB15-4D28-BABEEE6374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77B546DB-AA9E-2532-98A8-3C5FBC8B989E}"/>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5A73A27-F6BF-7CFC-3C0D-667C419DB537}"/>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8" name="Footer Placeholder 7">
            <a:extLst>
              <a:ext uri="{FF2B5EF4-FFF2-40B4-BE49-F238E27FC236}">
                <a16:creationId xmlns:a16="http://schemas.microsoft.com/office/drawing/2014/main" id="{4B61C8A0-8AE6-6B39-8282-6D05E5D0BBC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54A12FB-A3F1-7EEF-E5E0-7CBCF2BE6F61}"/>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35126516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C91A7-3C6D-FAA6-952B-FBBA350EDB35}"/>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A3647E1-5137-70D0-A630-2D039803FDCE}"/>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4" name="Footer Placeholder 3">
            <a:extLst>
              <a:ext uri="{FF2B5EF4-FFF2-40B4-BE49-F238E27FC236}">
                <a16:creationId xmlns:a16="http://schemas.microsoft.com/office/drawing/2014/main" id="{D135C6A0-63CB-B932-ADFA-8C737A49D1D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6AEF80-9FE7-C82D-2B50-CE434679A4DA}"/>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38091790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F675B3-D967-0F25-C3AF-AF3A22C69FB8}"/>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3" name="Footer Placeholder 2">
            <a:extLst>
              <a:ext uri="{FF2B5EF4-FFF2-40B4-BE49-F238E27FC236}">
                <a16:creationId xmlns:a16="http://schemas.microsoft.com/office/drawing/2014/main" id="{570F3224-DF58-BEF1-1816-CADC5E93F0F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C5920DA-4023-C5BD-313E-6E9661A7D2E9}"/>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3076930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F953F6-15B1-FA6D-ACB2-4EA37352869A}"/>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132AB8E9-3104-ED88-6FFC-75A5EA89ED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CD15C46-E847-7EE7-FFF0-489B59404DD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46871B7-CEBC-38B5-8AF4-596D1D30EC68}"/>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6" name="Footer Placeholder 5">
            <a:extLst>
              <a:ext uri="{FF2B5EF4-FFF2-40B4-BE49-F238E27FC236}">
                <a16:creationId xmlns:a16="http://schemas.microsoft.com/office/drawing/2014/main" id="{AC6AD47B-67A0-2E76-3D86-575652DFEAD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C02CDF-0D02-DF76-F284-72D16CC6BB7D}"/>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36979720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D6D831-A1C6-D245-0ED1-60D4EF932498}"/>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FB6AF577-26BB-93A1-C3F1-A309D76B876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E77B35-B9B6-F279-A0A1-721679D7FE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FA159F2A-7E96-C8C6-3438-2F294F377F5E}"/>
              </a:ext>
            </a:extLst>
          </p:cNvPr>
          <p:cNvSpPr>
            <a:spLocks noGrp="1"/>
          </p:cNvSpPr>
          <p:nvPr>
            <p:ph type="dt" sz="half" idx="10"/>
          </p:nvPr>
        </p:nvSpPr>
        <p:spPr/>
        <p:txBody>
          <a:bodyPr/>
          <a:lstStyle/>
          <a:p>
            <a:fld id="{C222E693-E062-1745-B913-927D2D842F24}" type="datetimeFigureOut">
              <a:rPr lang="en-US" smtClean="0"/>
              <a:t>10/18/22</a:t>
            </a:fld>
            <a:endParaRPr lang="en-US"/>
          </a:p>
        </p:txBody>
      </p:sp>
      <p:sp>
        <p:nvSpPr>
          <p:cNvPr id="6" name="Footer Placeholder 5">
            <a:extLst>
              <a:ext uri="{FF2B5EF4-FFF2-40B4-BE49-F238E27FC236}">
                <a16:creationId xmlns:a16="http://schemas.microsoft.com/office/drawing/2014/main" id="{358C3B42-42EF-43A8-BFC2-83C1497C45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B6EFFA7-D052-9EBD-A22F-B8AF166EE53C}"/>
              </a:ext>
            </a:extLst>
          </p:cNvPr>
          <p:cNvSpPr>
            <a:spLocks noGrp="1"/>
          </p:cNvSpPr>
          <p:nvPr>
            <p:ph type="sldNum" sz="quarter" idx="12"/>
          </p:nvPr>
        </p:nvSpPr>
        <p:spPr/>
        <p:txBody>
          <a:bodyPr/>
          <a:lstStyle/>
          <a:p>
            <a:fld id="{E6BE68B4-F616-4E4B-B8F2-189B5037B0B7}" type="slidenum">
              <a:rPr lang="en-US" smtClean="0"/>
              <a:t>‹#›</a:t>
            </a:fld>
            <a:endParaRPr lang="en-US"/>
          </a:p>
        </p:txBody>
      </p:sp>
    </p:spTree>
    <p:extLst>
      <p:ext uri="{BB962C8B-B14F-4D97-AF65-F5344CB8AC3E}">
        <p14:creationId xmlns:p14="http://schemas.microsoft.com/office/powerpoint/2010/main" val="26851163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977E9A-5DBA-F6F9-A8B4-5FCB7C6CA1E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00DD4DB4-74B0-32EC-707E-2CAEA81B24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7FE8F470-7C5D-C435-6497-17F0E8C99D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22E693-E062-1745-B913-927D2D842F24}" type="datetimeFigureOut">
              <a:rPr lang="en-US" smtClean="0"/>
              <a:t>10/18/22</a:t>
            </a:fld>
            <a:endParaRPr lang="en-US"/>
          </a:p>
        </p:txBody>
      </p:sp>
      <p:sp>
        <p:nvSpPr>
          <p:cNvPr id="5" name="Footer Placeholder 4">
            <a:extLst>
              <a:ext uri="{FF2B5EF4-FFF2-40B4-BE49-F238E27FC236}">
                <a16:creationId xmlns:a16="http://schemas.microsoft.com/office/drawing/2014/main" id="{DBEABE80-F495-5E65-5BBE-2207BBADDA4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5FC5BBF-1BE9-BC68-5638-14CCC036215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BE68B4-F616-4E4B-B8F2-189B5037B0B7}" type="slidenum">
              <a:rPr lang="en-US" smtClean="0"/>
              <a:t>‹#›</a:t>
            </a:fld>
            <a:endParaRPr lang="en-US"/>
          </a:p>
        </p:txBody>
      </p:sp>
    </p:spTree>
    <p:extLst>
      <p:ext uri="{BB962C8B-B14F-4D97-AF65-F5344CB8AC3E}">
        <p14:creationId xmlns:p14="http://schemas.microsoft.com/office/powerpoint/2010/main" val="7357618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7.svg"/><Relationship Id="rId7" Type="http://schemas.openxmlformats.org/officeDocument/2006/relationships/image" Target="../media/image11.svg"/><Relationship Id="rId2" Type="http://schemas.openxmlformats.org/officeDocument/2006/relationships/image" Target="../media/image6.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svg"/><Relationship Id="rId4" Type="http://schemas.openxmlformats.org/officeDocument/2006/relationships/image" Target="../media/image8.png"/><Relationship Id="rId9" Type="http://schemas.openxmlformats.org/officeDocument/2006/relationships/image" Target="../media/image4.svg"/></Relationships>
</file>

<file path=ppt/slides/_rels/slide4.xml.rels><?xml version="1.0" encoding="UTF-8" standalone="yes"?>
<Relationships xmlns="http://schemas.openxmlformats.org/package/2006/relationships"><Relationship Id="rId8" Type="http://schemas.openxmlformats.org/officeDocument/2006/relationships/image" Target="../media/image4.svg"/><Relationship Id="rId3" Type="http://schemas.openxmlformats.org/officeDocument/2006/relationships/image" Target="../media/image13.jpeg"/><Relationship Id="rId7"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 Id="rId6" Type="http://schemas.openxmlformats.org/officeDocument/2006/relationships/image" Target="../media/image16.jpeg"/><Relationship Id="rId11" Type="http://schemas.openxmlformats.org/officeDocument/2006/relationships/hyperlink" Target="https://ruthstraussfoundation.com/about-us/#our-people" TargetMode="External"/><Relationship Id="rId5" Type="http://schemas.openxmlformats.org/officeDocument/2006/relationships/image" Target="../media/image15.jpeg"/><Relationship Id="rId10" Type="http://schemas.openxmlformats.org/officeDocument/2006/relationships/image" Target="../media/image18.png"/><Relationship Id="rId4" Type="http://schemas.openxmlformats.org/officeDocument/2006/relationships/image" Target="../media/image14.jpe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sv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4.svg"/><Relationship Id="rId2" Type="http://schemas.openxmlformats.org/officeDocument/2006/relationships/image" Target="../media/image19.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2.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slideLayout" Target="../slideLayouts/slideLayout2.xml"/><Relationship Id="rId7" Type="http://schemas.openxmlformats.org/officeDocument/2006/relationships/image" Target="../media/image24.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3.jpeg"/><Relationship Id="rId9"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svg"/><Relationship Id="rId7" Type="http://schemas.openxmlformats.org/officeDocument/2006/relationships/image" Target="../media/image4.sv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28.png"/><Relationship Id="rId4" Type="http://schemas.openxmlformats.org/officeDocument/2006/relationships/hyperlink" Target="https://ruthstraussfoundation.com/non-smoking-lung-cance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orange&#10;&#10;Description automatically generated">
            <a:extLst>
              <a:ext uri="{FF2B5EF4-FFF2-40B4-BE49-F238E27FC236}">
                <a16:creationId xmlns:a16="http://schemas.microsoft.com/office/drawing/2014/main" id="{548B299C-B3E9-07BC-B052-0D261549C6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9797" y="-4978233"/>
            <a:ext cx="14231591" cy="14231591"/>
          </a:xfrm>
          <a:prstGeom prst="rect">
            <a:avLst/>
          </a:prstGeom>
        </p:spPr>
      </p:pic>
      <p:sp>
        <p:nvSpPr>
          <p:cNvPr id="2" name="TextBox 1">
            <a:extLst>
              <a:ext uri="{FF2B5EF4-FFF2-40B4-BE49-F238E27FC236}">
                <a16:creationId xmlns:a16="http://schemas.microsoft.com/office/drawing/2014/main" id="{AF5C134D-9D2F-41C7-0E2A-1FD5DC455AB9}"/>
              </a:ext>
            </a:extLst>
          </p:cNvPr>
          <p:cNvSpPr txBox="1"/>
          <p:nvPr/>
        </p:nvSpPr>
        <p:spPr>
          <a:xfrm>
            <a:off x="1970137" y="3377379"/>
            <a:ext cx="8251722" cy="1754326"/>
          </a:xfrm>
          <a:prstGeom prst="rect">
            <a:avLst/>
          </a:prstGeom>
          <a:noFill/>
        </p:spPr>
        <p:txBody>
          <a:bodyPr wrap="square" rtlCol="0">
            <a:spAutoFit/>
          </a:bodyPr>
          <a:lstStyle/>
          <a:p>
            <a:pPr algn="ctr"/>
            <a:r>
              <a:rPr lang="en-GB" sz="3600" b="1" cap="all" dirty="0">
                <a:solidFill>
                  <a:srgbClr val="002060"/>
                </a:solidFill>
                <a:latin typeface="Arial" panose="020B0604020202020204" pitchFamily="34" charset="0"/>
                <a:cs typeface="Arial" panose="020B0604020202020204" pitchFamily="34" charset="0"/>
              </a:rPr>
              <a:t>Lung Cancer Awareness Month </a:t>
            </a:r>
          </a:p>
          <a:p>
            <a:pPr algn="ctr"/>
            <a:r>
              <a:rPr lang="en-GB" sz="3600" b="1" cap="all" dirty="0">
                <a:solidFill>
                  <a:srgbClr val="002060"/>
                </a:solidFill>
                <a:latin typeface="Arial" panose="020B0604020202020204" pitchFamily="34" charset="0"/>
                <a:cs typeface="Arial" panose="020B0604020202020204" pitchFamily="34" charset="0"/>
              </a:rPr>
              <a:t>1</a:t>
            </a:r>
            <a:r>
              <a:rPr lang="en-GB" sz="3600" b="1" cap="all" baseline="30000" dirty="0">
                <a:solidFill>
                  <a:srgbClr val="002060"/>
                </a:solidFill>
                <a:latin typeface="Arial" panose="020B0604020202020204" pitchFamily="34" charset="0"/>
                <a:cs typeface="Arial" panose="020B0604020202020204" pitchFamily="34" charset="0"/>
              </a:rPr>
              <a:t>st</a:t>
            </a:r>
            <a:r>
              <a:rPr lang="en-GB" sz="3600" b="1" cap="all" dirty="0">
                <a:solidFill>
                  <a:srgbClr val="002060"/>
                </a:solidFill>
                <a:latin typeface="Arial" panose="020B0604020202020204" pitchFamily="34" charset="0"/>
                <a:cs typeface="Arial" panose="020B0604020202020204" pitchFamily="34" charset="0"/>
              </a:rPr>
              <a:t> to 30</a:t>
            </a:r>
            <a:r>
              <a:rPr lang="en-GB" sz="3600" b="1" cap="all" baseline="30000" dirty="0">
                <a:solidFill>
                  <a:srgbClr val="002060"/>
                </a:solidFill>
                <a:latin typeface="Arial" panose="020B0604020202020204" pitchFamily="34" charset="0"/>
                <a:cs typeface="Arial" panose="020B0604020202020204" pitchFamily="34" charset="0"/>
              </a:rPr>
              <a:t>th</a:t>
            </a:r>
            <a:r>
              <a:rPr lang="en-GB" sz="3600" b="1" cap="all" dirty="0">
                <a:solidFill>
                  <a:srgbClr val="002060"/>
                </a:solidFill>
                <a:latin typeface="Arial" panose="020B0604020202020204" pitchFamily="34" charset="0"/>
                <a:cs typeface="Arial" panose="020B0604020202020204" pitchFamily="34" charset="0"/>
              </a:rPr>
              <a:t> November 2022</a:t>
            </a:r>
          </a:p>
        </p:txBody>
      </p:sp>
      <p:pic>
        <p:nvPicPr>
          <p:cNvPr id="3" name="3DAAD9B8-5472-4514-B324-45410FB775B3">
            <a:extLst>
              <a:ext uri="{FF2B5EF4-FFF2-40B4-BE49-F238E27FC236}">
                <a16:creationId xmlns:a16="http://schemas.microsoft.com/office/drawing/2014/main" id="{E0C74B79-BD82-9248-C5BC-2E2A156549E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509" y="88736"/>
            <a:ext cx="5161659" cy="1039516"/>
          </a:xfrm>
          <a:prstGeom prst="rect">
            <a:avLst/>
          </a:prstGeom>
          <a:noFill/>
          <a:ln>
            <a:noFill/>
          </a:ln>
        </p:spPr>
      </p:pic>
    </p:spTree>
    <p:extLst>
      <p:ext uri="{BB962C8B-B14F-4D97-AF65-F5344CB8AC3E}">
        <p14:creationId xmlns:p14="http://schemas.microsoft.com/office/powerpoint/2010/main" val="2855140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5B87F5-5032-5CB9-FAE7-C85F7679C5B4}"/>
              </a:ext>
            </a:extLst>
          </p:cNvPr>
          <p:cNvSpPr/>
          <p:nvPr/>
        </p:nvSpPr>
        <p:spPr bwMode="auto">
          <a:xfrm>
            <a:off x="525293" y="464854"/>
            <a:ext cx="5624783" cy="855946"/>
          </a:xfrm>
          <a:prstGeom prst="roundRect">
            <a:avLst/>
          </a:prstGeom>
          <a:solidFill>
            <a:srgbClr val="113258"/>
          </a:solidFill>
          <a:ln w="9525">
            <a:noFill/>
            <a:round/>
            <a:headEnd/>
            <a:tailEnd/>
          </a:ln>
        </p:spPr>
        <p:txBody>
          <a:bodyPr vert="horz" wrap="square" lIns="68580" tIns="34290" rIns="68580" bIns="34290" numCol="1" rtlCol="0" anchor="ctr" anchorCtr="0" compatLnSpc="1">
            <a:prstTxWarp prst="textNoShape">
              <a:avLst/>
            </a:prstTxWarp>
          </a:bodyPr>
          <a:lstStyle/>
          <a:p>
            <a:pPr algn="ctr"/>
            <a:r>
              <a:rPr lang="en-US" sz="2400" dirty="0">
                <a:solidFill>
                  <a:schemeClr val="bg1"/>
                </a:solidFill>
                <a:latin typeface="Arial"/>
                <a:cs typeface="Gotham Pro Black" panose="02000503040000020004" pitchFamily="2" charset="0"/>
              </a:rPr>
              <a:t>Ruth Strauss Foundation</a:t>
            </a:r>
          </a:p>
        </p:txBody>
      </p:sp>
      <p:pic>
        <p:nvPicPr>
          <p:cNvPr id="5" name="Graphic 4">
            <a:extLst>
              <a:ext uri="{FF2B5EF4-FFF2-40B4-BE49-F238E27FC236}">
                <a16:creationId xmlns:a16="http://schemas.microsoft.com/office/drawing/2014/main" id="{1FB22C8F-C2A0-E258-9BCF-6DB50BEE207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51045" y="603345"/>
            <a:ext cx="883247" cy="578964"/>
          </a:xfrm>
          <a:prstGeom prst="rect">
            <a:avLst/>
          </a:prstGeom>
        </p:spPr>
      </p:pic>
      <p:pic>
        <p:nvPicPr>
          <p:cNvPr id="7" name="Picture 6">
            <a:extLst>
              <a:ext uri="{FF2B5EF4-FFF2-40B4-BE49-F238E27FC236}">
                <a16:creationId xmlns:a16="http://schemas.microsoft.com/office/drawing/2014/main" id="{D9C6955B-F468-75A6-CA86-C8B4C03C8769}"/>
              </a:ext>
            </a:extLst>
          </p:cNvPr>
          <p:cNvPicPr>
            <a:picLocks noChangeAspect="1"/>
          </p:cNvPicPr>
          <p:nvPr/>
        </p:nvPicPr>
        <p:blipFill rotWithShape="1">
          <a:blip r:embed="rId4">
            <a:extLst>
              <a:ext uri="{28A0092B-C50C-407E-A947-70E740481C1C}">
                <a14:useLocalDpi xmlns:a14="http://schemas.microsoft.com/office/drawing/2010/main" val="0"/>
              </a:ext>
            </a:extLst>
          </a:blip>
          <a:srcRect l="6502" r="7381"/>
          <a:stretch/>
        </p:blipFill>
        <p:spPr>
          <a:xfrm>
            <a:off x="6889452" y="2087880"/>
            <a:ext cx="4777254" cy="3698240"/>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17E72120-513A-1B88-51E5-5AD39177D147}"/>
              </a:ext>
            </a:extLst>
          </p:cNvPr>
          <p:cNvSpPr txBox="1"/>
          <p:nvPr/>
        </p:nvSpPr>
        <p:spPr>
          <a:xfrm>
            <a:off x="525293" y="2573507"/>
            <a:ext cx="5877560" cy="2202270"/>
          </a:xfrm>
          <a:prstGeom prst="rect">
            <a:avLst/>
          </a:prstGeom>
          <a:noFill/>
        </p:spPr>
        <p:txBody>
          <a:bodyPr wrap="square" lIns="91440" tIns="45720" rIns="91440" bIns="45720" anchor="t">
            <a:spAutoFit/>
          </a:bodyPr>
          <a:lstStyle/>
          <a:p>
            <a:pPr algn="just">
              <a:lnSpc>
                <a:spcPct val="150000"/>
              </a:lnSpc>
            </a:pPr>
            <a:r>
              <a:rPr lang="en-US" sz="2800" baseline="30000" dirty="0">
                <a:solidFill>
                  <a:srgbClr val="043252"/>
                </a:solidFill>
                <a:latin typeface="Arial"/>
                <a:cs typeface="Arial"/>
              </a:rPr>
              <a:t>In early 2018 Ruth Strauss, wife of former England cricket captain Sir Andrew Strauss, was diagnosed with a terminal lung cancer that affects non-smokers. Ruth died in December 2018; she was 46 years old and mother to two children, then aged 10 and 13.</a:t>
            </a:r>
            <a:endParaRPr lang="en-US" sz="2800" b="0" i="0" u="none" strike="noStrike" baseline="30000" dirty="0">
              <a:solidFill>
                <a:srgbClr val="043252"/>
              </a:solidFill>
              <a:latin typeface="Arial"/>
              <a:cs typeface="Arial"/>
            </a:endParaRPr>
          </a:p>
        </p:txBody>
      </p:sp>
      <p:sp>
        <p:nvSpPr>
          <p:cNvPr id="11" name="TextBox 10">
            <a:extLst>
              <a:ext uri="{FF2B5EF4-FFF2-40B4-BE49-F238E27FC236}">
                <a16:creationId xmlns:a16="http://schemas.microsoft.com/office/drawing/2014/main" id="{68FA5996-8A4E-A661-95BC-72DD0AF80F09}"/>
              </a:ext>
            </a:extLst>
          </p:cNvPr>
          <p:cNvSpPr txBox="1"/>
          <p:nvPr/>
        </p:nvSpPr>
        <p:spPr>
          <a:xfrm>
            <a:off x="0" y="6488668"/>
            <a:ext cx="12192000" cy="369332"/>
          </a:xfrm>
          <a:prstGeom prst="rect">
            <a:avLst/>
          </a:prstGeom>
          <a:solidFill>
            <a:srgbClr val="003057"/>
          </a:solidFill>
        </p:spPr>
        <p:txBody>
          <a:bodyPr wrap="square" lIns="91440" tIns="45720" rIns="91440" bIns="45720" rtlCol="0" anchor="t">
            <a:spAutoFit/>
          </a:bodyPr>
          <a:lstStyle/>
          <a:p>
            <a:endParaRPr lang="en-GB" dirty="0">
              <a:solidFill>
                <a:schemeClr val="bg1"/>
              </a:solidFill>
              <a:latin typeface="Copperplate" panose="02000504000000020004" pitchFamily="2" charset="77"/>
              <a:cs typeface="Gotham Pro" panose="02000503040000020004" pitchFamily="2" charset="0"/>
            </a:endParaRPr>
          </a:p>
        </p:txBody>
      </p:sp>
    </p:spTree>
    <p:extLst>
      <p:ext uri="{BB962C8B-B14F-4D97-AF65-F5344CB8AC3E}">
        <p14:creationId xmlns:p14="http://schemas.microsoft.com/office/powerpoint/2010/main" val="241425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250" fill="hold"/>
                                        <p:tgtEl>
                                          <p:spTgt spid="5"/>
                                        </p:tgtEl>
                                        <p:attrNameLst>
                                          <p:attrName>ppt_x</p:attrName>
                                        </p:attrNameLst>
                                      </p:cBhvr>
                                      <p:tavLst>
                                        <p:tav tm="0">
                                          <p:val>
                                            <p:strVal val="1+#ppt_w/2"/>
                                          </p:val>
                                        </p:tav>
                                        <p:tav tm="100000">
                                          <p:val>
                                            <p:strVal val="#ppt_x"/>
                                          </p:val>
                                        </p:tav>
                                      </p:tavLst>
                                    </p:anim>
                                    <p:anim calcmode="lin" valueType="num">
                                      <p:cBhvr additive="base">
                                        <p:cTn id="12" dur="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5B87F5-5032-5CB9-FAE7-C85F7679C5B4}"/>
              </a:ext>
            </a:extLst>
          </p:cNvPr>
          <p:cNvSpPr/>
          <p:nvPr/>
        </p:nvSpPr>
        <p:spPr bwMode="auto">
          <a:xfrm>
            <a:off x="525294" y="464854"/>
            <a:ext cx="3856205" cy="855946"/>
          </a:xfrm>
          <a:prstGeom prst="roundRect">
            <a:avLst/>
          </a:prstGeom>
          <a:solidFill>
            <a:srgbClr val="113258"/>
          </a:solidFill>
          <a:ln w="9525">
            <a:noFill/>
            <a:round/>
            <a:headEnd/>
            <a:tailEnd/>
          </a:ln>
        </p:spPr>
        <p:txBody>
          <a:bodyPr vert="horz" wrap="square" lIns="68580" tIns="34290" rIns="68580" bIns="34290" numCol="1" rtlCol="0" anchor="ctr" anchorCtr="0" compatLnSpc="1">
            <a:prstTxWarp prst="textNoShape">
              <a:avLst/>
            </a:prstTxWarp>
          </a:bodyPr>
          <a:lstStyle/>
          <a:p>
            <a:pPr algn="ctr"/>
            <a:r>
              <a:rPr lang="en-US" sz="2400">
                <a:solidFill>
                  <a:schemeClr val="bg1"/>
                </a:solidFill>
                <a:latin typeface="Arial"/>
                <a:cs typeface="Gotham Pro Black" panose="02000503040000020004" pitchFamily="2" charset="0"/>
              </a:rPr>
              <a:t>     Our Mission</a:t>
            </a:r>
          </a:p>
        </p:txBody>
      </p:sp>
      <p:sp>
        <p:nvSpPr>
          <p:cNvPr id="10" name="TextBox 9">
            <a:extLst>
              <a:ext uri="{FF2B5EF4-FFF2-40B4-BE49-F238E27FC236}">
                <a16:creationId xmlns:a16="http://schemas.microsoft.com/office/drawing/2014/main" id="{32986DBF-4E84-8C7B-7777-DC888CF712E7}"/>
              </a:ext>
            </a:extLst>
          </p:cNvPr>
          <p:cNvSpPr txBox="1"/>
          <p:nvPr/>
        </p:nvSpPr>
        <p:spPr>
          <a:xfrm>
            <a:off x="3649979" y="2669219"/>
            <a:ext cx="4892040" cy="478721"/>
          </a:xfrm>
          <a:prstGeom prst="rect">
            <a:avLst/>
          </a:prstGeom>
          <a:noFill/>
        </p:spPr>
        <p:txBody>
          <a:bodyPr wrap="square" lIns="91440" tIns="45720" rIns="91440" bIns="45720" anchor="t">
            <a:spAutoFit/>
          </a:bodyPr>
          <a:lstStyle/>
          <a:p>
            <a:pPr algn="ctr">
              <a:lnSpc>
                <a:spcPct val="150000"/>
              </a:lnSpc>
            </a:pPr>
            <a:r>
              <a:rPr lang="en-US" sz="2800" b="1" i="0" u="none" strike="noStrike" baseline="30000" dirty="0">
                <a:solidFill>
                  <a:srgbClr val="113157"/>
                </a:solidFill>
                <a:latin typeface="Arial"/>
                <a:cs typeface="Arial"/>
              </a:rPr>
              <a:t>OUR MISSION HAS A DUAL FOCUS:</a:t>
            </a:r>
            <a:r>
              <a:rPr lang="en-US" sz="2800" b="1" baseline="30000" dirty="0">
                <a:solidFill>
                  <a:srgbClr val="113157"/>
                </a:solidFill>
                <a:latin typeface="Arial"/>
                <a:cs typeface="Arial"/>
              </a:rPr>
              <a:t> </a:t>
            </a:r>
            <a:endParaRPr lang="en-US" sz="2800" b="1" i="0" u="none" strike="noStrike" baseline="30000" dirty="0">
              <a:solidFill>
                <a:srgbClr val="113157"/>
              </a:solidFill>
              <a:latin typeface="Arial"/>
              <a:cs typeface="Arial"/>
            </a:endParaRPr>
          </a:p>
        </p:txBody>
      </p:sp>
      <p:pic>
        <p:nvPicPr>
          <p:cNvPr id="3" name="Graphic 2">
            <a:extLst>
              <a:ext uri="{FF2B5EF4-FFF2-40B4-BE49-F238E27FC236}">
                <a16:creationId xmlns:a16="http://schemas.microsoft.com/office/drawing/2014/main" id="{378E96F9-7487-6CF8-724C-E9A4F98D18D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28006" y="2941964"/>
            <a:ext cx="1718168" cy="1236428"/>
          </a:xfrm>
          <a:prstGeom prst="rect">
            <a:avLst/>
          </a:prstGeom>
        </p:spPr>
      </p:pic>
      <p:pic>
        <p:nvPicPr>
          <p:cNvPr id="8" name="Graphic 7">
            <a:extLst>
              <a:ext uri="{FF2B5EF4-FFF2-40B4-BE49-F238E27FC236}">
                <a16:creationId xmlns:a16="http://schemas.microsoft.com/office/drawing/2014/main" id="{07765031-5C36-5B2F-9D7F-87CC47B0821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420046" y="2887482"/>
            <a:ext cx="1216692" cy="1232074"/>
          </a:xfrm>
          <a:prstGeom prst="rect">
            <a:avLst/>
          </a:prstGeom>
        </p:spPr>
      </p:pic>
      <p:sp>
        <p:nvSpPr>
          <p:cNvPr id="12" name="TextBox 11">
            <a:extLst>
              <a:ext uri="{FF2B5EF4-FFF2-40B4-BE49-F238E27FC236}">
                <a16:creationId xmlns:a16="http://schemas.microsoft.com/office/drawing/2014/main" id="{FC7F0D6F-61B0-8F64-983E-40B8AF4E617B}"/>
              </a:ext>
            </a:extLst>
          </p:cNvPr>
          <p:cNvSpPr txBox="1"/>
          <p:nvPr/>
        </p:nvSpPr>
        <p:spPr>
          <a:xfrm>
            <a:off x="525294" y="4319821"/>
            <a:ext cx="5068681" cy="1815882"/>
          </a:xfrm>
          <a:prstGeom prst="rect">
            <a:avLst/>
          </a:prstGeom>
          <a:noFill/>
        </p:spPr>
        <p:txBody>
          <a:bodyPr wrap="square" lIns="91440" tIns="45720" rIns="91440" bIns="45720" anchor="t">
            <a:spAutoFit/>
          </a:bodyPr>
          <a:lstStyle/>
          <a:p>
            <a:pPr marR="0" algn="ctr" rtl="0"/>
            <a:r>
              <a:rPr lang="en-US" sz="2800" b="1" i="0" u="none" strike="noStrike" baseline="30000" dirty="0">
                <a:solidFill>
                  <a:srgbClr val="E9483F"/>
                </a:solidFill>
                <a:latin typeface="Arial"/>
                <a:cs typeface="Arial"/>
              </a:rPr>
              <a:t>Our Family Mission</a:t>
            </a:r>
          </a:p>
          <a:p>
            <a:pPr marR="0" algn="ctr" rtl="0"/>
            <a:endParaRPr lang="en-US" sz="2800" b="0" i="0" u="none" strike="noStrike" baseline="30000" dirty="0">
              <a:solidFill>
                <a:srgbClr val="003057"/>
              </a:solidFill>
              <a:latin typeface="Arial"/>
              <a:cs typeface="Arial"/>
            </a:endParaRPr>
          </a:p>
          <a:p>
            <a:pPr algn="ctr"/>
            <a:r>
              <a:rPr lang="en-US" sz="2800" i="0" u="none" strike="noStrike" baseline="30000" dirty="0">
                <a:solidFill>
                  <a:srgbClr val="003057"/>
                </a:solidFill>
                <a:latin typeface="Arial"/>
                <a:cs typeface="Arial"/>
              </a:rPr>
              <a:t>To ensure that every family with a child facing the death of a parent is offered the </a:t>
            </a:r>
            <a:r>
              <a:rPr lang="en-US" sz="2800" baseline="30000" dirty="0">
                <a:solidFill>
                  <a:srgbClr val="003057"/>
                </a:solidFill>
                <a:latin typeface="Arial"/>
                <a:cs typeface="Arial"/>
              </a:rPr>
              <a:t>professional emotional</a:t>
            </a:r>
            <a:r>
              <a:rPr lang="en-US" sz="2800" i="0" u="none" strike="noStrike" baseline="30000" dirty="0">
                <a:solidFill>
                  <a:srgbClr val="003057"/>
                </a:solidFill>
                <a:latin typeface="Arial"/>
                <a:cs typeface="Arial"/>
              </a:rPr>
              <a:t> support they need to prepare the family for the future.</a:t>
            </a:r>
          </a:p>
        </p:txBody>
      </p:sp>
      <p:sp>
        <p:nvSpPr>
          <p:cNvPr id="13" name="TextBox 12">
            <a:extLst>
              <a:ext uri="{FF2B5EF4-FFF2-40B4-BE49-F238E27FC236}">
                <a16:creationId xmlns:a16="http://schemas.microsoft.com/office/drawing/2014/main" id="{EB61D36F-F9E1-5FD8-4ABE-B7E884F19A4D}"/>
              </a:ext>
            </a:extLst>
          </p:cNvPr>
          <p:cNvSpPr txBox="1"/>
          <p:nvPr/>
        </p:nvSpPr>
        <p:spPr>
          <a:xfrm>
            <a:off x="6380395" y="4319821"/>
            <a:ext cx="5068682" cy="2103140"/>
          </a:xfrm>
          <a:prstGeom prst="rect">
            <a:avLst/>
          </a:prstGeom>
          <a:noFill/>
        </p:spPr>
        <p:txBody>
          <a:bodyPr wrap="square" lIns="91440" tIns="45720" rIns="91440" bIns="45720" anchor="t">
            <a:spAutoFit/>
          </a:bodyPr>
          <a:lstStyle/>
          <a:p>
            <a:pPr marR="0" algn="ctr" rtl="0"/>
            <a:r>
              <a:rPr lang="en-US" sz="2800" b="1" i="0" u="none" strike="noStrike" baseline="30000" dirty="0">
                <a:solidFill>
                  <a:srgbClr val="E9483F"/>
                </a:solidFill>
                <a:latin typeface="Arial"/>
                <a:cs typeface="Arial"/>
              </a:rPr>
              <a:t>Our Non-Smoking Lung Cancer Mission</a:t>
            </a:r>
          </a:p>
          <a:p>
            <a:pPr marR="0" algn="ctr" rtl="0"/>
            <a:endParaRPr lang="en-US" sz="2800" b="0" i="0" u="none" strike="noStrike" baseline="30000" dirty="0">
              <a:solidFill>
                <a:srgbClr val="003057"/>
              </a:solidFill>
              <a:latin typeface="Arial"/>
              <a:cs typeface="Arial"/>
            </a:endParaRPr>
          </a:p>
          <a:p>
            <a:pPr algn="ctr"/>
            <a:r>
              <a:rPr lang="en-US" sz="2800" baseline="30000" dirty="0">
                <a:solidFill>
                  <a:srgbClr val="003057"/>
                </a:solidFill>
                <a:latin typeface="Arial"/>
                <a:cs typeface="Arial"/>
              </a:rPr>
              <a:t>To facilitate collaboration and influence  research in the fight against non-smoking lung cancers, so that  together we find the causes sooner and improve outcomes.</a:t>
            </a:r>
            <a:endParaRPr lang="en-US" sz="2800" i="0" u="none" strike="noStrike" baseline="30000" dirty="0">
              <a:solidFill>
                <a:srgbClr val="003057"/>
              </a:solidFill>
              <a:latin typeface="Arial"/>
              <a:cs typeface="Arial"/>
            </a:endParaRPr>
          </a:p>
        </p:txBody>
      </p:sp>
      <p:pic>
        <p:nvPicPr>
          <p:cNvPr id="7" name="Graphic 6">
            <a:extLst>
              <a:ext uri="{FF2B5EF4-FFF2-40B4-BE49-F238E27FC236}">
                <a16:creationId xmlns:a16="http://schemas.microsoft.com/office/drawing/2014/main" id="{04955417-72D2-227F-0737-50E2ED76AE9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381499" y="1273591"/>
            <a:ext cx="3394342" cy="1282338"/>
          </a:xfrm>
          <a:prstGeom prst="rect">
            <a:avLst/>
          </a:prstGeom>
        </p:spPr>
      </p:pic>
      <p:sp>
        <p:nvSpPr>
          <p:cNvPr id="14" name="TextBox 13">
            <a:extLst>
              <a:ext uri="{FF2B5EF4-FFF2-40B4-BE49-F238E27FC236}">
                <a16:creationId xmlns:a16="http://schemas.microsoft.com/office/drawing/2014/main" id="{3749BBA4-3CFA-E5EE-5E3E-21D2F33C32B8}"/>
              </a:ext>
            </a:extLst>
          </p:cNvPr>
          <p:cNvSpPr txBox="1"/>
          <p:nvPr/>
        </p:nvSpPr>
        <p:spPr>
          <a:xfrm>
            <a:off x="2128006" y="6553200"/>
            <a:ext cx="7935987" cy="307777"/>
          </a:xfrm>
          <a:prstGeom prst="rect">
            <a:avLst/>
          </a:prstGeom>
          <a:noFill/>
        </p:spPr>
        <p:txBody>
          <a:bodyPr wrap="square" rtlCol="0">
            <a:spAutoFit/>
          </a:bodyPr>
          <a:lstStyle/>
          <a:p>
            <a:r>
              <a:rPr lang="en-GB" sz="1400">
                <a:solidFill>
                  <a:schemeClr val="accent5">
                    <a:lumMod val="75000"/>
                  </a:schemeClr>
                </a:solidFill>
                <a:latin typeface="Copperplate" panose="02000504000000020004" pitchFamily="2" charset="77"/>
                <a:cs typeface="Gotham Pro" panose="02000503040000020004" pitchFamily="2" charset="0"/>
              </a:rPr>
              <a:t>- The work the Ruth Strauss Foundation is doing around non-smoking lung cancers -</a:t>
            </a:r>
          </a:p>
        </p:txBody>
      </p:sp>
      <p:sp>
        <p:nvSpPr>
          <p:cNvPr id="16" name="TextBox 15">
            <a:extLst>
              <a:ext uri="{FF2B5EF4-FFF2-40B4-BE49-F238E27FC236}">
                <a16:creationId xmlns:a16="http://schemas.microsoft.com/office/drawing/2014/main" id="{92AD2740-E90A-2A95-4D42-3271BD2796AB}"/>
              </a:ext>
            </a:extLst>
          </p:cNvPr>
          <p:cNvSpPr txBox="1"/>
          <p:nvPr/>
        </p:nvSpPr>
        <p:spPr>
          <a:xfrm>
            <a:off x="0" y="6497782"/>
            <a:ext cx="12192000" cy="369332"/>
          </a:xfrm>
          <a:prstGeom prst="rect">
            <a:avLst/>
          </a:prstGeom>
          <a:solidFill>
            <a:srgbClr val="003057"/>
          </a:solidFill>
        </p:spPr>
        <p:txBody>
          <a:bodyPr wrap="square" lIns="91440" tIns="45720" rIns="91440" bIns="45720" rtlCol="0" anchor="t">
            <a:spAutoFit/>
          </a:bodyPr>
          <a:lstStyle/>
          <a:p>
            <a:endParaRPr lang="en-GB" dirty="0">
              <a:solidFill>
                <a:schemeClr val="bg1"/>
              </a:solidFill>
              <a:latin typeface="Copperplate" panose="02000504000000020004" pitchFamily="2" charset="77"/>
              <a:cs typeface="Gotham Pro" panose="02000503040000020004" pitchFamily="2" charset="0"/>
            </a:endParaRPr>
          </a:p>
        </p:txBody>
      </p:sp>
      <p:pic>
        <p:nvPicPr>
          <p:cNvPr id="17" name="Graphic 16">
            <a:extLst>
              <a:ext uri="{FF2B5EF4-FFF2-40B4-BE49-F238E27FC236}">
                <a16:creationId xmlns:a16="http://schemas.microsoft.com/office/drawing/2014/main" id="{A0206AE1-606F-8B22-76D5-CAB5A949987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51045" y="603345"/>
            <a:ext cx="883247" cy="578964"/>
          </a:xfrm>
          <a:prstGeom prst="rect">
            <a:avLst/>
          </a:prstGeom>
        </p:spPr>
      </p:pic>
    </p:spTree>
    <p:extLst>
      <p:ext uri="{BB962C8B-B14F-4D97-AF65-F5344CB8AC3E}">
        <p14:creationId xmlns:p14="http://schemas.microsoft.com/office/powerpoint/2010/main" val="13635038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250" fill="hold"/>
                                        <p:tgtEl>
                                          <p:spTgt spid="17"/>
                                        </p:tgtEl>
                                        <p:attrNameLst>
                                          <p:attrName>ppt_x</p:attrName>
                                        </p:attrNameLst>
                                      </p:cBhvr>
                                      <p:tavLst>
                                        <p:tav tm="0">
                                          <p:val>
                                            <p:strVal val="1+#ppt_w/2"/>
                                          </p:val>
                                        </p:tav>
                                        <p:tav tm="100000">
                                          <p:val>
                                            <p:strVal val="#ppt_x"/>
                                          </p:val>
                                        </p:tav>
                                      </p:tavLst>
                                    </p:anim>
                                    <p:anim calcmode="lin" valueType="num">
                                      <p:cBhvr additive="base">
                                        <p:cTn id="12" dur="25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ung Cancer Nursing UK (@LCN_UK) / Twitter">
            <a:extLst>
              <a:ext uri="{FF2B5EF4-FFF2-40B4-BE49-F238E27FC236}">
                <a16:creationId xmlns:a16="http://schemas.microsoft.com/office/drawing/2014/main" id="{6E60E1DF-C2DA-9AFA-921B-4889CE683B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438" y="2357438"/>
            <a:ext cx="2143125" cy="214312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Rounded Corners 3">
            <a:extLst>
              <a:ext uri="{FF2B5EF4-FFF2-40B4-BE49-F238E27FC236}">
                <a16:creationId xmlns:a16="http://schemas.microsoft.com/office/drawing/2014/main" id="{E95B87F5-5032-5CB9-FAE7-C85F7679C5B4}"/>
              </a:ext>
            </a:extLst>
          </p:cNvPr>
          <p:cNvSpPr/>
          <p:nvPr/>
        </p:nvSpPr>
        <p:spPr bwMode="auto">
          <a:xfrm>
            <a:off x="525293" y="464854"/>
            <a:ext cx="6907893" cy="855946"/>
          </a:xfrm>
          <a:prstGeom prst="roundRect">
            <a:avLst/>
          </a:prstGeom>
          <a:solidFill>
            <a:srgbClr val="113258"/>
          </a:solidFill>
          <a:ln w="9525">
            <a:noFill/>
            <a:round/>
            <a:headEnd/>
            <a:tailEnd/>
          </a:ln>
        </p:spPr>
        <p:txBody>
          <a:bodyPr vert="horz" wrap="square" lIns="68580" tIns="34290" rIns="68580" bIns="34290" numCol="1" rtlCol="0" anchor="ctr" anchorCtr="0" compatLnSpc="1">
            <a:prstTxWarp prst="textNoShape">
              <a:avLst/>
            </a:prstTxWarp>
          </a:bodyPr>
          <a:lstStyle/>
          <a:p>
            <a:pPr algn="ctr"/>
            <a:r>
              <a:rPr lang="en-US" sz="2400">
                <a:solidFill>
                  <a:schemeClr val="bg1"/>
                </a:solidFill>
                <a:latin typeface="Arial"/>
                <a:cs typeface="Gotham Pro Black" panose="02000503040000020004" pitchFamily="2" charset="0"/>
              </a:rPr>
              <a:t>Our Scientific Advisory Group</a:t>
            </a:r>
          </a:p>
        </p:txBody>
      </p:sp>
      <p:grpSp>
        <p:nvGrpSpPr>
          <p:cNvPr id="3" name="Group 2">
            <a:extLst>
              <a:ext uri="{FF2B5EF4-FFF2-40B4-BE49-F238E27FC236}">
                <a16:creationId xmlns:a16="http://schemas.microsoft.com/office/drawing/2014/main" id="{92E358B8-CBE0-11C8-231E-4FC6A7B91076}"/>
              </a:ext>
            </a:extLst>
          </p:cNvPr>
          <p:cNvGrpSpPr/>
          <p:nvPr/>
        </p:nvGrpSpPr>
        <p:grpSpPr>
          <a:xfrm>
            <a:off x="-225267" y="2316395"/>
            <a:ext cx="12726811" cy="3018385"/>
            <a:chOff x="-112633" y="2316395"/>
            <a:chExt cx="12726811" cy="3018385"/>
          </a:xfrm>
        </p:grpSpPr>
        <p:sp>
          <p:nvSpPr>
            <p:cNvPr id="12" name="TextBox 11">
              <a:extLst>
                <a:ext uri="{FF2B5EF4-FFF2-40B4-BE49-F238E27FC236}">
                  <a16:creationId xmlns:a16="http://schemas.microsoft.com/office/drawing/2014/main" id="{FC7F0D6F-61B0-8F64-983E-40B8AF4E617B}"/>
                </a:ext>
              </a:extLst>
            </p:cNvPr>
            <p:cNvSpPr txBox="1"/>
            <p:nvPr/>
          </p:nvSpPr>
          <p:spPr>
            <a:xfrm>
              <a:off x="4525594" y="4858544"/>
              <a:ext cx="2981960" cy="461665"/>
            </a:xfrm>
            <a:prstGeom prst="rect">
              <a:avLst/>
            </a:prstGeom>
            <a:noFill/>
          </p:spPr>
          <p:txBody>
            <a:bodyPr wrap="square" lIns="91440" tIns="45720" rIns="91440" bIns="45720" anchor="t">
              <a:spAutoFit/>
            </a:bodyPr>
            <a:lstStyle/>
            <a:p>
              <a:pPr marR="0" algn="ctr" rtl="0"/>
              <a:r>
                <a:rPr lang="en-US" baseline="30000">
                  <a:solidFill>
                    <a:srgbClr val="003057"/>
                  </a:solidFill>
                  <a:latin typeface="Arial"/>
                  <a:cs typeface="Arial"/>
                </a:rPr>
                <a:t>Vicki Anderson and Peter Barton</a:t>
              </a:r>
            </a:p>
            <a:p>
              <a:pPr marR="0" algn="ctr" rtl="0"/>
              <a:r>
                <a:rPr lang="en-US" sz="1800" i="0" u="none" strike="noStrike" baseline="30000">
                  <a:solidFill>
                    <a:srgbClr val="003057"/>
                  </a:solidFill>
                  <a:latin typeface="Arial"/>
                  <a:cs typeface="Arial"/>
                </a:rPr>
                <a:t>Scientific Advisors</a:t>
              </a:r>
            </a:p>
          </p:txBody>
        </p:sp>
        <p:pic>
          <p:nvPicPr>
            <p:cNvPr id="7" name="Picture 6">
              <a:extLst>
                <a:ext uri="{FF2B5EF4-FFF2-40B4-BE49-F238E27FC236}">
                  <a16:creationId xmlns:a16="http://schemas.microsoft.com/office/drawing/2014/main" id="{E027554B-8162-FC77-2A9C-AB960263A7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1511" y="2483799"/>
              <a:ext cx="2030730" cy="2030730"/>
            </a:xfrm>
            <a:prstGeom prst="ellipse">
              <a:avLst/>
            </a:prstGeom>
            <a:ln w="76200">
              <a:solidFill>
                <a:schemeClr val="bg1"/>
              </a:solidFill>
            </a:ln>
          </p:spPr>
        </p:pic>
        <p:pic>
          <p:nvPicPr>
            <p:cNvPr id="14" name="Picture 13">
              <a:extLst>
                <a:ext uri="{FF2B5EF4-FFF2-40B4-BE49-F238E27FC236}">
                  <a16:creationId xmlns:a16="http://schemas.microsoft.com/office/drawing/2014/main" id="{E5A5EA79-AD8C-5DBB-A1AA-B870BE95013C}"/>
                </a:ext>
              </a:extLst>
            </p:cNvPr>
            <p:cNvPicPr>
              <a:picLocks noChangeAspect="1"/>
            </p:cNvPicPr>
            <p:nvPr/>
          </p:nvPicPr>
          <p:blipFill rotWithShape="1">
            <a:blip r:embed="rId4">
              <a:extLst>
                <a:ext uri="{28A0092B-C50C-407E-A947-70E740481C1C}">
                  <a14:useLocalDpi xmlns:a14="http://schemas.microsoft.com/office/drawing/2010/main" val="0"/>
                </a:ext>
              </a:extLst>
            </a:blip>
            <a:srcRect l="18890" t="9025" r="12504" b="22368"/>
            <a:stretch/>
          </p:blipFill>
          <p:spPr>
            <a:xfrm>
              <a:off x="7425362" y="2361358"/>
              <a:ext cx="2030730" cy="2030730"/>
            </a:xfrm>
            <a:prstGeom prst="ellipse">
              <a:avLst/>
            </a:prstGeom>
            <a:ln w="76200">
              <a:solidFill>
                <a:schemeClr val="bg1"/>
              </a:solidFill>
            </a:ln>
          </p:spPr>
        </p:pic>
        <p:sp>
          <p:nvSpPr>
            <p:cNvPr id="15" name="TextBox 14">
              <a:extLst>
                <a:ext uri="{FF2B5EF4-FFF2-40B4-BE49-F238E27FC236}">
                  <a16:creationId xmlns:a16="http://schemas.microsoft.com/office/drawing/2014/main" id="{E1807C38-8D03-4804-A6B9-F50F9FA6458C}"/>
                </a:ext>
              </a:extLst>
            </p:cNvPr>
            <p:cNvSpPr txBox="1"/>
            <p:nvPr/>
          </p:nvSpPr>
          <p:spPr>
            <a:xfrm>
              <a:off x="7001987" y="4866977"/>
              <a:ext cx="2981960" cy="461665"/>
            </a:xfrm>
            <a:prstGeom prst="rect">
              <a:avLst/>
            </a:prstGeom>
            <a:noFill/>
          </p:spPr>
          <p:txBody>
            <a:bodyPr wrap="square" lIns="91440" tIns="45720" rIns="91440" bIns="45720" anchor="t">
              <a:spAutoFit/>
            </a:bodyPr>
            <a:lstStyle/>
            <a:p>
              <a:pPr marR="0" algn="ctr" rtl="0"/>
              <a:r>
                <a:rPr lang="en-US" sz="1800" b="0" i="0" u="none" strike="noStrike" baseline="30000">
                  <a:solidFill>
                    <a:srgbClr val="003057"/>
                  </a:solidFill>
                  <a:latin typeface="Arial"/>
                  <a:cs typeface="Arial"/>
                </a:rPr>
                <a:t>Prof. Andrew Nicholson</a:t>
              </a:r>
            </a:p>
            <a:p>
              <a:pPr marR="0" algn="ctr" rtl="0"/>
              <a:r>
                <a:rPr lang="en-US" sz="1800" i="0" u="none" strike="noStrike" baseline="30000">
                  <a:solidFill>
                    <a:srgbClr val="003057"/>
                  </a:solidFill>
                  <a:latin typeface="Arial"/>
                  <a:cs typeface="Arial"/>
                </a:rPr>
                <a:t>Scientific Advisor</a:t>
              </a:r>
            </a:p>
          </p:txBody>
        </p:sp>
        <p:pic>
          <p:nvPicPr>
            <p:cNvPr id="17" name="Picture 16">
              <a:extLst>
                <a:ext uri="{FF2B5EF4-FFF2-40B4-BE49-F238E27FC236}">
                  <a16:creationId xmlns:a16="http://schemas.microsoft.com/office/drawing/2014/main" id="{56FF837F-1752-2208-7905-3C2A014C6A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3947" y="2316395"/>
              <a:ext cx="2030730" cy="2030730"/>
            </a:xfrm>
            <a:prstGeom prst="ellipse">
              <a:avLst/>
            </a:prstGeom>
            <a:ln w="76200">
              <a:solidFill>
                <a:schemeClr val="bg1"/>
              </a:solidFill>
            </a:ln>
          </p:spPr>
        </p:pic>
        <p:sp>
          <p:nvSpPr>
            <p:cNvPr id="18" name="TextBox 17">
              <a:extLst>
                <a:ext uri="{FF2B5EF4-FFF2-40B4-BE49-F238E27FC236}">
                  <a16:creationId xmlns:a16="http://schemas.microsoft.com/office/drawing/2014/main" id="{5D84C9A2-E8B5-3BF8-B7B0-12A6073DDEED}"/>
                </a:ext>
              </a:extLst>
            </p:cNvPr>
            <p:cNvSpPr txBox="1"/>
            <p:nvPr/>
          </p:nvSpPr>
          <p:spPr>
            <a:xfrm>
              <a:off x="9632218" y="4873114"/>
              <a:ext cx="2981960" cy="461665"/>
            </a:xfrm>
            <a:prstGeom prst="rect">
              <a:avLst/>
            </a:prstGeom>
            <a:noFill/>
          </p:spPr>
          <p:txBody>
            <a:bodyPr wrap="square" lIns="91440" tIns="45720" rIns="91440" bIns="45720" anchor="t">
              <a:spAutoFit/>
            </a:bodyPr>
            <a:lstStyle/>
            <a:p>
              <a:pPr marR="0" algn="ctr" rtl="0"/>
              <a:r>
                <a:rPr lang="en-US" sz="1800" b="0" i="0" u="none" strike="noStrike" baseline="30000" dirty="0">
                  <a:solidFill>
                    <a:srgbClr val="003057"/>
                  </a:solidFill>
                  <a:latin typeface="Arial"/>
                  <a:cs typeface="Arial"/>
                </a:rPr>
                <a:t>Dr. Sandra Strauss</a:t>
              </a:r>
            </a:p>
            <a:p>
              <a:pPr algn="ctr"/>
              <a:r>
                <a:rPr lang="en-US" sz="1800" i="0" u="none" strike="noStrike" baseline="30000" dirty="0">
                  <a:solidFill>
                    <a:srgbClr val="003057"/>
                  </a:solidFill>
                  <a:latin typeface="Arial"/>
                  <a:cs typeface="Arial"/>
                </a:rPr>
                <a:t>Trustee </a:t>
              </a:r>
              <a:r>
                <a:rPr lang="sr-Latn-RS" sz="1800" i="0" u="none" strike="noStrike" baseline="30000" dirty="0">
                  <a:solidFill>
                    <a:srgbClr val="003057"/>
                  </a:solidFill>
                  <a:latin typeface="Arial"/>
                  <a:cs typeface="Arial"/>
                </a:rPr>
                <a:t>&amp;</a:t>
              </a:r>
              <a:r>
                <a:rPr lang="en-US" baseline="30000" dirty="0">
                  <a:solidFill>
                    <a:srgbClr val="003057"/>
                  </a:solidFill>
                  <a:latin typeface="Arial"/>
                  <a:cs typeface="Arial"/>
                </a:rPr>
                <a:t> Scientific</a:t>
              </a:r>
              <a:r>
                <a:rPr lang="en-US" sz="1800" i="0" u="none" strike="noStrike" baseline="30000" dirty="0">
                  <a:solidFill>
                    <a:srgbClr val="003057"/>
                  </a:solidFill>
                  <a:latin typeface="Arial"/>
                  <a:cs typeface="Arial"/>
                </a:rPr>
                <a:t> Advisor</a:t>
              </a:r>
            </a:p>
          </p:txBody>
        </p:sp>
        <p:sp>
          <p:nvSpPr>
            <p:cNvPr id="13" name="TextBox 12">
              <a:extLst>
                <a:ext uri="{FF2B5EF4-FFF2-40B4-BE49-F238E27FC236}">
                  <a16:creationId xmlns:a16="http://schemas.microsoft.com/office/drawing/2014/main" id="{D1A17264-878E-62F5-5448-93531B6AB465}"/>
                </a:ext>
              </a:extLst>
            </p:cNvPr>
            <p:cNvSpPr txBox="1"/>
            <p:nvPr/>
          </p:nvSpPr>
          <p:spPr>
            <a:xfrm>
              <a:off x="-112633" y="4873115"/>
              <a:ext cx="2981960" cy="461665"/>
            </a:xfrm>
            <a:prstGeom prst="rect">
              <a:avLst/>
            </a:prstGeom>
            <a:noFill/>
          </p:spPr>
          <p:txBody>
            <a:bodyPr wrap="square" lIns="91440" tIns="45720" rIns="91440" bIns="45720" anchor="t">
              <a:spAutoFit/>
            </a:bodyPr>
            <a:lstStyle/>
            <a:p>
              <a:pPr marR="0" algn="ctr" rtl="0"/>
              <a:r>
                <a:rPr lang="en-US" sz="1800" b="0" i="0" u="none" strike="noStrike" baseline="30000">
                  <a:solidFill>
                    <a:srgbClr val="003057"/>
                  </a:solidFill>
                  <a:latin typeface="Arial"/>
                  <a:cs typeface="Arial"/>
                </a:rPr>
                <a:t>Dr. Martin Forster</a:t>
              </a:r>
            </a:p>
            <a:p>
              <a:pPr marR="0" algn="ctr" rtl="0"/>
              <a:r>
                <a:rPr lang="en-US" sz="1800" i="0" u="none" strike="noStrike" baseline="30000">
                  <a:solidFill>
                    <a:srgbClr val="003057"/>
                  </a:solidFill>
                  <a:latin typeface="Arial"/>
                  <a:cs typeface="Arial"/>
                </a:rPr>
                <a:t>Chair</a:t>
              </a:r>
            </a:p>
          </p:txBody>
        </p:sp>
        <p:pic>
          <p:nvPicPr>
            <p:cNvPr id="16" name="Picture 15">
              <a:extLst>
                <a:ext uri="{FF2B5EF4-FFF2-40B4-BE49-F238E27FC236}">
                  <a16:creationId xmlns:a16="http://schemas.microsoft.com/office/drawing/2014/main" id="{B3F02733-336C-2A09-A6BB-2A4716762F44}"/>
                </a:ext>
              </a:extLst>
            </p:cNvPr>
            <p:cNvPicPr>
              <a:picLocks noChangeAspect="1"/>
            </p:cNvPicPr>
            <p:nvPr/>
          </p:nvPicPr>
          <p:blipFill rotWithShape="1">
            <a:blip r:embed="rId6">
              <a:extLst>
                <a:ext uri="{28A0092B-C50C-407E-A947-70E740481C1C}">
                  <a14:useLocalDpi xmlns:a14="http://schemas.microsoft.com/office/drawing/2010/main" val="0"/>
                </a:ext>
              </a:extLst>
            </a:blip>
            <a:srcRect l="7090" t="4911" r="10260" b="12439"/>
            <a:stretch/>
          </p:blipFill>
          <p:spPr>
            <a:xfrm>
              <a:off x="468056" y="2411129"/>
              <a:ext cx="2030730" cy="2030730"/>
            </a:xfrm>
            <a:prstGeom prst="ellipse">
              <a:avLst/>
            </a:prstGeom>
            <a:ln w="76200">
              <a:solidFill>
                <a:schemeClr val="bg1"/>
              </a:solidFill>
            </a:ln>
          </p:spPr>
        </p:pic>
      </p:grpSp>
      <p:sp>
        <p:nvSpPr>
          <p:cNvPr id="20" name="TextBox 19">
            <a:extLst>
              <a:ext uri="{FF2B5EF4-FFF2-40B4-BE49-F238E27FC236}">
                <a16:creationId xmlns:a16="http://schemas.microsoft.com/office/drawing/2014/main" id="{56419934-2D7B-AAEC-7349-84C137101290}"/>
              </a:ext>
            </a:extLst>
          </p:cNvPr>
          <p:cNvSpPr txBox="1"/>
          <p:nvPr/>
        </p:nvSpPr>
        <p:spPr>
          <a:xfrm>
            <a:off x="2128006" y="6553200"/>
            <a:ext cx="7935987" cy="307777"/>
          </a:xfrm>
          <a:prstGeom prst="rect">
            <a:avLst/>
          </a:prstGeom>
          <a:noFill/>
        </p:spPr>
        <p:txBody>
          <a:bodyPr wrap="square" rtlCol="0">
            <a:spAutoFit/>
          </a:bodyPr>
          <a:lstStyle/>
          <a:p>
            <a:r>
              <a:rPr lang="en-GB" sz="1400">
                <a:solidFill>
                  <a:schemeClr val="accent5">
                    <a:lumMod val="75000"/>
                  </a:schemeClr>
                </a:solidFill>
                <a:latin typeface="Copperplate" panose="02000504000000020004" pitchFamily="2" charset="77"/>
                <a:cs typeface="Gotham Pro" panose="02000503040000020004" pitchFamily="2" charset="0"/>
              </a:rPr>
              <a:t>- The work the Ruth Strauss Foundation is doing around non-smoking lung cancers -</a:t>
            </a:r>
          </a:p>
        </p:txBody>
      </p:sp>
      <p:pic>
        <p:nvPicPr>
          <p:cNvPr id="21" name="Graphic 20">
            <a:extLst>
              <a:ext uri="{FF2B5EF4-FFF2-40B4-BE49-F238E27FC236}">
                <a16:creationId xmlns:a16="http://schemas.microsoft.com/office/drawing/2014/main" id="{FF264690-D7EF-DE48-1F73-26A364D6F7E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51045" y="603345"/>
            <a:ext cx="883247" cy="578964"/>
          </a:xfrm>
          <a:prstGeom prst="rect">
            <a:avLst/>
          </a:prstGeom>
        </p:spPr>
      </p:pic>
      <p:sp>
        <p:nvSpPr>
          <p:cNvPr id="23" name="TextBox 22">
            <a:extLst>
              <a:ext uri="{FF2B5EF4-FFF2-40B4-BE49-F238E27FC236}">
                <a16:creationId xmlns:a16="http://schemas.microsoft.com/office/drawing/2014/main" id="{7BDB5DC6-9ED4-F3A0-D9D0-3AD10968E242}"/>
              </a:ext>
            </a:extLst>
          </p:cNvPr>
          <p:cNvSpPr txBox="1"/>
          <p:nvPr/>
        </p:nvSpPr>
        <p:spPr>
          <a:xfrm>
            <a:off x="0" y="6497782"/>
            <a:ext cx="12192000" cy="369332"/>
          </a:xfrm>
          <a:prstGeom prst="rect">
            <a:avLst/>
          </a:prstGeom>
          <a:solidFill>
            <a:srgbClr val="003057"/>
          </a:solidFill>
        </p:spPr>
        <p:txBody>
          <a:bodyPr wrap="square" rtlCol="0">
            <a:spAutoFit/>
          </a:bodyPr>
          <a:lstStyle/>
          <a:p>
            <a:endParaRPr lang="en-GB">
              <a:solidFill>
                <a:schemeClr val="bg1"/>
              </a:solidFill>
              <a:latin typeface="Copperplate" panose="02000504000000020004" pitchFamily="2" charset="77"/>
              <a:cs typeface="Gotham Pro" panose="02000503040000020004" pitchFamily="2" charset="0"/>
            </a:endParaRPr>
          </a:p>
        </p:txBody>
      </p:sp>
      <p:pic>
        <p:nvPicPr>
          <p:cNvPr id="5" name="Picture 4">
            <a:extLst>
              <a:ext uri="{FF2B5EF4-FFF2-40B4-BE49-F238E27FC236}">
                <a16:creationId xmlns:a16="http://schemas.microsoft.com/office/drawing/2014/main" id="{7987BFD9-E18E-F32C-8932-6449D7E242CE}"/>
              </a:ext>
            </a:extLst>
          </p:cNvPr>
          <p:cNvPicPr>
            <a:picLocks noChangeAspect="1"/>
          </p:cNvPicPr>
          <p:nvPr/>
        </p:nvPicPr>
        <p:blipFill>
          <a:blip r:embed="rId9"/>
          <a:stretch>
            <a:fillRect/>
          </a:stretch>
        </p:blipFill>
        <p:spPr>
          <a:xfrm>
            <a:off x="5054244" y="2484638"/>
            <a:ext cx="1968528" cy="1968528"/>
          </a:xfrm>
          <a:prstGeom prst="rect">
            <a:avLst/>
          </a:prstGeom>
          <a:ln>
            <a:noFill/>
          </a:ln>
        </p:spPr>
      </p:pic>
      <p:pic>
        <p:nvPicPr>
          <p:cNvPr id="8" name="Picture 7">
            <a:extLst>
              <a:ext uri="{FF2B5EF4-FFF2-40B4-BE49-F238E27FC236}">
                <a16:creationId xmlns:a16="http://schemas.microsoft.com/office/drawing/2014/main" id="{99EFBCF1-47DC-07CD-E582-E47FE390EDFA}"/>
              </a:ext>
            </a:extLst>
          </p:cNvPr>
          <p:cNvPicPr>
            <a:picLocks noChangeAspect="1"/>
          </p:cNvPicPr>
          <p:nvPr/>
        </p:nvPicPr>
        <p:blipFill>
          <a:blip r:embed="rId10"/>
          <a:stretch>
            <a:fillRect/>
          </a:stretch>
        </p:blipFill>
        <p:spPr>
          <a:xfrm>
            <a:off x="2206700" y="4859397"/>
            <a:ext cx="2981202" cy="536494"/>
          </a:xfrm>
          <a:prstGeom prst="rect">
            <a:avLst/>
          </a:prstGeom>
        </p:spPr>
      </p:pic>
      <p:sp>
        <p:nvSpPr>
          <p:cNvPr id="9" name="TextBox 8">
            <a:extLst>
              <a:ext uri="{FF2B5EF4-FFF2-40B4-BE49-F238E27FC236}">
                <a16:creationId xmlns:a16="http://schemas.microsoft.com/office/drawing/2014/main" id="{7A13C505-3098-8E47-3578-6CDC516522CD}"/>
              </a:ext>
            </a:extLst>
          </p:cNvPr>
          <p:cNvSpPr txBox="1"/>
          <p:nvPr/>
        </p:nvSpPr>
        <p:spPr>
          <a:xfrm>
            <a:off x="2614819" y="5897652"/>
            <a:ext cx="7045706" cy="400110"/>
          </a:xfrm>
          <a:prstGeom prst="rect">
            <a:avLst/>
          </a:prstGeom>
          <a:noFill/>
        </p:spPr>
        <p:txBody>
          <a:bodyPr wrap="square">
            <a:spAutoFit/>
          </a:bodyPr>
          <a:lstStyle/>
          <a:p>
            <a:r>
              <a:rPr lang="en-GB" sz="2000" dirty="0">
                <a:latin typeface="Arial" panose="020B0604020202020204" pitchFamily="34" charset="0"/>
                <a:cs typeface="Arial" panose="020B0604020202020204" pitchFamily="34" charset="0"/>
                <a:hlinkClick r:id="rId11"/>
              </a:rPr>
              <a:t>https://ruthstraussfoundation.com/about-us/#our-people</a:t>
            </a:r>
            <a:endParaRPr lang="en-GB" sz="2000" dirty="0">
              <a:solidFill>
                <a:schemeClr val="bg1"/>
              </a:solidFill>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7A23E76-AD22-580A-4AEF-0E7367DE887C}"/>
              </a:ext>
            </a:extLst>
          </p:cNvPr>
          <p:cNvSpPr/>
          <p:nvPr/>
        </p:nvSpPr>
        <p:spPr>
          <a:xfrm>
            <a:off x="4974772" y="2482405"/>
            <a:ext cx="2019981" cy="1888177"/>
          </a:xfrm>
          <a:prstGeom prst="ellipse">
            <a:avLst/>
          </a:prstGeom>
          <a:noFill/>
          <a:ln>
            <a:solidFill>
              <a:srgbClr val="0030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86113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250" fill="hold"/>
                                        <p:tgtEl>
                                          <p:spTgt spid="21"/>
                                        </p:tgtEl>
                                        <p:attrNameLst>
                                          <p:attrName>ppt_x</p:attrName>
                                        </p:attrNameLst>
                                      </p:cBhvr>
                                      <p:tavLst>
                                        <p:tav tm="0">
                                          <p:val>
                                            <p:strVal val="1+#ppt_w/2"/>
                                          </p:val>
                                        </p:tav>
                                        <p:tav tm="100000">
                                          <p:val>
                                            <p:strVal val="#ppt_x"/>
                                          </p:val>
                                        </p:tav>
                                      </p:tavLst>
                                    </p:anim>
                                    <p:anim calcmode="lin" valueType="num">
                                      <p:cBhvr additive="base">
                                        <p:cTn id="12" dur="2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5B87F5-5032-5CB9-FAE7-C85F7679C5B4}"/>
              </a:ext>
            </a:extLst>
          </p:cNvPr>
          <p:cNvSpPr/>
          <p:nvPr/>
        </p:nvSpPr>
        <p:spPr bwMode="auto">
          <a:xfrm>
            <a:off x="525294" y="464854"/>
            <a:ext cx="8398561" cy="855946"/>
          </a:xfrm>
          <a:prstGeom prst="roundRect">
            <a:avLst/>
          </a:prstGeom>
          <a:solidFill>
            <a:srgbClr val="113258"/>
          </a:solidFill>
          <a:ln w="9525">
            <a:noFill/>
            <a:round/>
            <a:headEnd/>
            <a:tailEnd/>
          </a:ln>
        </p:spPr>
        <p:txBody>
          <a:bodyPr vert="horz" wrap="square" lIns="68580" tIns="34290" rIns="68580" bIns="34290" numCol="1" rtlCol="0" anchor="ctr" anchorCtr="0" compatLnSpc="1">
            <a:prstTxWarp prst="textNoShape">
              <a:avLst/>
            </a:prstTxWarp>
          </a:bodyPr>
          <a:lstStyle/>
          <a:p>
            <a:pPr algn="ctr"/>
            <a:r>
              <a:rPr lang="en-US" sz="2400" dirty="0">
                <a:solidFill>
                  <a:schemeClr val="bg1"/>
                </a:solidFill>
                <a:latin typeface="Arial"/>
                <a:cs typeface="Gotham Pro Black" panose="02000503040000020004" pitchFamily="2" charset="0"/>
              </a:rPr>
              <a:t>The facts: non-smoking lung cancers (NSLC)</a:t>
            </a:r>
          </a:p>
        </p:txBody>
      </p:sp>
      <p:sp>
        <p:nvSpPr>
          <p:cNvPr id="13" name="Inhaltsplatzhalter 4">
            <a:extLst>
              <a:ext uri="{FF2B5EF4-FFF2-40B4-BE49-F238E27FC236}">
                <a16:creationId xmlns:a16="http://schemas.microsoft.com/office/drawing/2014/main" id="{F1E30947-F234-2177-C55B-DA52FC808C73}"/>
              </a:ext>
            </a:extLst>
          </p:cNvPr>
          <p:cNvSpPr txBox="1">
            <a:spLocks/>
          </p:cNvSpPr>
          <p:nvPr/>
        </p:nvSpPr>
        <p:spPr>
          <a:xfrm>
            <a:off x="415636" y="1717526"/>
            <a:ext cx="11409780" cy="5378908"/>
          </a:xfrm>
          <a:prstGeom prst="rect">
            <a:avLst/>
          </a:prstGeom>
        </p:spPr>
        <p:txBody>
          <a:bodyPr wrap="square" lIns="0" tIns="0" rIns="0" bIns="0" numCol="2" anchor="ctr">
            <a:spAutoFit/>
          </a:bodyPr>
          <a:lstStyle>
            <a:lvl1pPr marL="272967" indent="-272967" algn="l" defTabSz="914127" rtl="0" eaLnBrk="1" latinLnBrk="0" hangingPunct="1">
              <a:lnSpc>
                <a:spcPct val="90000"/>
              </a:lnSpc>
              <a:spcBef>
                <a:spcPts val="0"/>
              </a:spcBef>
              <a:spcAft>
                <a:spcPts val="1000"/>
              </a:spcAft>
              <a:buFont typeface="Wingdings" panose="05000000000000000000" pitchFamily="2" charset="2"/>
              <a:buChar char="§"/>
              <a:defRPr sz="2300" kern="1200">
                <a:solidFill>
                  <a:schemeClr val="bg1"/>
                </a:solidFill>
                <a:latin typeface="Calibri Light" panose="020F0302020204030204" pitchFamily="34" charset="0"/>
                <a:ea typeface="+mn-ea"/>
                <a:cs typeface="+mn-cs"/>
              </a:defRPr>
            </a:lvl1pPr>
            <a:lvl2pPr marL="807798" indent="-272967" algn="l" defTabSz="914127" rtl="0" eaLnBrk="1" latinLnBrk="0" hangingPunct="1">
              <a:lnSpc>
                <a:spcPct val="90000"/>
              </a:lnSpc>
              <a:spcBef>
                <a:spcPts val="0"/>
              </a:spcBef>
              <a:spcAft>
                <a:spcPts val="1000"/>
              </a:spcAft>
              <a:buFont typeface="Symbol" panose="05050102010706020507" pitchFamily="18" charset="2"/>
              <a:buChar char="-"/>
              <a:defRPr sz="2000" kern="1200">
                <a:solidFill>
                  <a:schemeClr val="bg1"/>
                </a:solidFill>
                <a:latin typeface="Calibri Light" panose="020F0302020204030204" pitchFamily="34" charset="0"/>
                <a:ea typeface="+mn-ea"/>
                <a:cs typeface="+mn-cs"/>
              </a:defRPr>
            </a:lvl2pPr>
            <a:lvl3pPr marL="1080764" indent="-177748" algn="l" defTabSz="914127" rtl="0" eaLnBrk="1" latinLnBrk="0" hangingPunct="1">
              <a:lnSpc>
                <a:spcPct val="90000"/>
              </a:lnSpc>
              <a:spcBef>
                <a:spcPts val="0"/>
              </a:spcBef>
              <a:spcAft>
                <a:spcPts val="1000"/>
              </a:spcAft>
              <a:buFont typeface="Symbol" panose="05050102010706020507" pitchFamily="18" charset="2"/>
              <a:buChar char="-"/>
              <a:defRPr sz="1900" kern="1200">
                <a:solidFill>
                  <a:schemeClr val="bg1"/>
                </a:solidFill>
                <a:latin typeface="Calibri Light" panose="020F0302020204030204" pitchFamily="34" charset="0"/>
                <a:ea typeface="+mn-ea"/>
                <a:cs typeface="+mn-cs"/>
              </a:defRPr>
            </a:lvl3pPr>
            <a:lvl4pPr marL="1436256" indent="-177748"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4pPr>
            <a:lvl5pPr marL="1793335" indent="-179335" algn="l" defTabSz="914127" rtl="0" eaLnBrk="1" latinLnBrk="0" hangingPunct="1">
              <a:lnSpc>
                <a:spcPct val="90000"/>
              </a:lnSpc>
              <a:spcBef>
                <a:spcPts val="0"/>
              </a:spcBef>
              <a:spcAft>
                <a:spcPts val="1000"/>
              </a:spcAft>
              <a:buFont typeface="Symbol" panose="05050102010706020507" pitchFamily="18" charset="2"/>
              <a:buChar char="-"/>
              <a:defRPr sz="1600" kern="1200">
                <a:solidFill>
                  <a:schemeClr val="bg1"/>
                </a:solidFill>
                <a:latin typeface="Calibri Light" panose="020F0302020204030204" pitchFamily="34" charset="0"/>
                <a:ea typeface="+mn-ea"/>
                <a:cs typeface="+mn-cs"/>
              </a:defRPr>
            </a:lvl5pPr>
            <a:lvl6pPr marL="2513847"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910"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972"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034" indent="-228532" algn="l" defTabSz="914127"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130000"/>
              </a:lnSpc>
              <a:buClr>
                <a:srgbClr val="002060"/>
              </a:buClr>
              <a:buNone/>
            </a:pPr>
            <a:r>
              <a:rPr lang="en-US" sz="1800" b="1" dirty="0">
                <a:solidFill>
                  <a:srgbClr val="113258"/>
                </a:solidFill>
                <a:latin typeface="Arial" panose="020B0604020202020204" pitchFamily="34" charset="0"/>
                <a:cs typeface="Arial" panose="020B0604020202020204" pitchFamily="34" charset="0"/>
              </a:rPr>
              <a:t>1. There are around </a:t>
            </a:r>
            <a:r>
              <a:rPr lang="en-US" sz="1800" b="1" dirty="0">
                <a:solidFill>
                  <a:srgbClr val="FF0000"/>
                </a:solidFill>
                <a:latin typeface="Arial" panose="020B0604020202020204" pitchFamily="34" charset="0"/>
                <a:cs typeface="Arial" panose="020B0604020202020204" pitchFamily="34" charset="0"/>
              </a:rPr>
              <a:t>48,500</a:t>
            </a:r>
            <a:r>
              <a:rPr lang="en-US" sz="1800" b="1" dirty="0">
                <a:solidFill>
                  <a:srgbClr val="113258"/>
                </a:solidFill>
                <a:latin typeface="Arial" panose="020B0604020202020204" pitchFamily="34" charset="0"/>
                <a:cs typeface="Arial" panose="020B0604020202020204" pitchFamily="34" charset="0"/>
              </a:rPr>
              <a:t> new lung cancer      cases  in the UK each year,</a:t>
            </a:r>
            <a:r>
              <a:rPr lang="en-US" sz="2000" b="1" dirty="0">
                <a:solidFill>
                  <a:srgbClr val="113258"/>
                </a:solidFill>
                <a:latin typeface="Arial" panose="020B0604020202020204" pitchFamily="34" charset="0"/>
                <a:cs typeface="Arial" panose="020B0604020202020204" pitchFamily="34" charset="0"/>
              </a:rPr>
              <a:t> </a:t>
            </a:r>
            <a:r>
              <a:rPr lang="en-US" sz="1400" dirty="0">
                <a:solidFill>
                  <a:srgbClr val="113258"/>
                </a:solidFill>
                <a:latin typeface="Arial" panose="020B0604020202020204" pitchFamily="34" charset="0"/>
                <a:cs typeface="Arial" panose="020B0604020202020204" pitchFamily="34" charset="0"/>
              </a:rPr>
              <a:t>that’s around 130 people         each day. </a:t>
            </a:r>
          </a:p>
          <a:p>
            <a:pPr marL="0" indent="0">
              <a:lnSpc>
                <a:spcPct val="130000"/>
              </a:lnSpc>
              <a:buNone/>
            </a:pPr>
            <a:r>
              <a:rPr lang="en-US" sz="1800" b="1" dirty="0">
                <a:solidFill>
                  <a:srgbClr val="113258"/>
                </a:solidFill>
                <a:latin typeface="Arial"/>
                <a:cs typeface="Arial"/>
              </a:rPr>
              <a:t>2. Around </a:t>
            </a:r>
            <a:r>
              <a:rPr lang="en-US" sz="1800" b="1" dirty="0">
                <a:solidFill>
                  <a:srgbClr val="FF0000"/>
                </a:solidFill>
                <a:latin typeface="Arial"/>
                <a:cs typeface="Arial"/>
              </a:rPr>
              <a:t>15%</a:t>
            </a:r>
            <a:r>
              <a:rPr lang="en-US" sz="1800" b="1" dirty="0">
                <a:solidFill>
                  <a:srgbClr val="113258"/>
                </a:solidFill>
                <a:latin typeface="Arial"/>
                <a:cs typeface="Arial"/>
              </a:rPr>
              <a:t> of lung cancers are in those         who have never smoked </a:t>
            </a:r>
            <a:r>
              <a:rPr lang="en-US" sz="1400" dirty="0">
                <a:solidFill>
                  <a:srgbClr val="113258"/>
                </a:solidFill>
                <a:latin typeface="Arial"/>
                <a:cs typeface="Arial"/>
              </a:rPr>
              <a:t>and this number is increasing,        especially in younger people and women.</a:t>
            </a:r>
          </a:p>
          <a:p>
            <a:pPr marL="0" indent="0">
              <a:lnSpc>
                <a:spcPct val="130000"/>
              </a:lnSpc>
              <a:buNone/>
            </a:pPr>
            <a:r>
              <a:rPr lang="en-US" sz="1800" b="1" dirty="0">
                <a:solidFill>
                  <a:srgbClr val="113258"/>
                </a:solidFill>
                <a:latin typeface="Arial" panose="020B0604020202020204" pitchFamily="34" charset="0"/>
                <a:cs typeface="Arial" panose="020B0604020202020204" pitchFamily="34" charset="0"/>
              </a:rPr>
              <a:t>3</a:t>
            </a:r>
            <a:r>
              <a:rPr lang="en-US" sz="1800" dirty="0">
                <a:solidFill>
                  <a:srgbClr val="113258"/>
                </a:solidFill>
                <a:latin typeface="Arial" panose="020B0604020202020204" pitchFamily="34" charset="0"/>
                <a:cs typeface="Arial" panose="020B0604020202020204" pitchFamily="34" charset="0"/>
              </a:rPr>
              <a:t>. </a:t>
            </a:r>
            <a:r>
              <a:rPr lang="en-US" sz="1800" b="1" dirty="0">
                <a:solidFill>
                  <a:srgbClr val="113258"/>
                </a:solidFill>
                <a:latin typeface="Arial" panose="020B0604020202020204" pitchFamily="34" charset="0"/>
                <a:cs typeface="Arial" panose="020B0604020202020204" pitchFamily="34" charset="0"/>
              </a:rPr>
              <a:t>Nearly </a:t>
            </a:r>
            <a:r>
              <a:rPr lang="en-US" sz="1800" b="1" dirty="0">
                <a:solidFill>
                  <a:srgbClr val="FF0000"/>
                </a:solidFill>
                <a:latin typeface="Arial" panose="020B0604020202020204" pitchFamily="34" charset="0"/>
                <a:cs typeface="Arial" panose="020B0604020202020204" pitchFamily="34" charset="0"/>
              </a:rPr>
              <a:t>6,000</a:t>
            </a:r>
            <a:r>
              <a:rPr lang="en-US" sz="1800" b="1" dirty="0">
                <a:solidFill>
                  <a:srgbClr val="113258"/>
                </a:solidFill>
                <a:latin typeface="Arial" panose="020B0604020202020204" pitchFamily="34" charset="0"/>
                <a:cs typeface="Arial" panose="020B0604020202020204" pitchFamily="34" charset="0"/>
              </a:rPr>
              <a:t> people die of NSLC each year,    </a:t>
            </a:r>
            <a:r>
              <a:rPr lang="en-US" sz="1400" dirty="0">
                <a:solidFill>
                  <a:srgbClr val="113258"/>
                </a:solidFill>
                <a:latin typeface="Arial" panose="020B0604020202020204" pitchFamily="34" charset="0"/>
                <a:cs typeface="Arial" panose="020B0604020202020204" pitchFamily="34" charset="0"/>
              </a:rPr>
              <a:t>greater than the numbers who die of cervical cancer (~5200),     leukemia (~4500), ovarian cancer (~4200). </a:t>
            </a:r>
          </a:p>
          <a:p>
            <a:pPr marL="0" indent="0">
              <a:lnSpc>
                <a:spcPct val="130000"/>
              </a:lnSpc>
              <a:buNone/>
            </a:pPr>
            <a:r>
              <a:rPr lang="en-US" sz="1800" b="1" dirty="0">
                <a:solidFill>
                  <a:srgbClr val="113258"/>
                </a:solidFill>
                <a:latin typeface="Arial" panose="020B0604020202020204" pitchFamily="34" charset="0"/>
                <a:cs typeface="Arial" panose="020B0604020202020204" pitchFamily="34" charset="0"/>
              </a:rPr>
              <a:t>4. </a:t>
            </a:r>
            <a:r>
              <a:rPr lang="en-US" sz="1800" b="1" dirty="0">
                <a:solidFill>
                  <a:srgbClr val="FF0000"/>
                </a:solidFill>
                <a:latin typeface="Arial" panose="020B0604020202020204" pitchFamily="34" charset="0"/>
                <a:cs typeface="Arial" panose="020B0604020202020204" pitchFamily="34" charset="0"/>
              </a:rPr>
              <a:t>8th</a:t>
            </a:r>
            <a:r>
              <a:rPr lang="en-US" sz="1800" b="1" dirty="0">
                <a:solidFill>
                  <a:srgbClr val="113258"/>
                </a:solidFill>
                <a:latin typeface="Arial" panose="020B0604020202020204" pitchFamily="34" charset="0"/>
                <a:cs typeface="Arial" panose="020B0604020202020204" pitchFamily="34" charset="0"/>
              </a:rPr>
              <a:t> most common cause of cancer-related     death in the UK </a:t>
            </a:r>
            <a:r>
              <a:rPr lang="en-US" sz="1400" dirty="0">
                <a:solidFill>
                  <a:srgbClr val="113258"/>
                </a:solidFill>
                <a:latin typeface="Arial" panose="020B0604020202020204" pitchFamily="34" charset="0"/>
                <a:cs typeface="Arial" panose="020B0604020202020204" pitchFamily="34" charset="0"/>
              </a:rPr>
              <a:t>and the 7th most prevalent cancer in the       world.</a:t>
            </a:r>
          </a:p>
          <a:p>
            <a:pPr marL="0" indent="0">
              <a:lnSpc>
                <a:spcPct val="130000"/>
              </a:lnSpc>
              <a:buNone/>
            </a:pPr>
            <a:endParaRPr lang="en-US" sz="1400" dirty="0">
              <a:solidFill>
                <a:srgbClr val="113258"/>
              </a:solidFill>
              <a:latin typeface="Arial" panose="020B0604020202020204" pitchFamily="34" charset="0"/>
              <a:cs typeface="Arial" panose="020B0604020202020204" pitchFamily="34" charset="0"/>
            </a:endParaRPr>
          </a:p>
          <a:p>
            <a:pPr marL="0" indent="0">
              <a:lnSpc>
                <a:spcPct val="130000"/>
              </a:lnSpc>
              <a:buNone/>
            </a:pPr>
            <a:endParaRPr lang="en-US" sz="1400" dirty="0">
              <a:solidFill>
                <a:srgbClr val="113258"/>
              </a:solidFill>
              <a:latin typeface="Arial" panose="020B0604020202020204" pitchFamily="34" charset="0"/>
              <a:cs typeface="Arial" panose="020B0604020202020204" pitchFamily="34" charset="0"/>
            </a:endParaRPr>
          </a:p>
          <a:p>
            <a:pPr marL="0" indent="0">
              <a:lnSpc>
                <a:spcPct val="130000"/>
              </a:lnSpc>
              <a:buNone/>
            </a:pPr>
            <a:r>
              <a:rPr lang="en-US" sz="1800" b="1" dirty="0">
                <a:solidFill>
                  <a:srgbClr val="113258"/>
                </a:solidFill>
                <a:latin typeface="Arial" panose="020B0604020202020204" pitchFamily="34" charset="0"/>
                <a:cs typeface="Arial" panose="020B0604020202020204" pitchFamily="34" charset="0"/>
              </a:rPr>
              <a:t>5</a:t>
            </a:r>
            <a:r>
              <a:rPr lang="en-US" sz="1800" dirty="0">
                <a:solidFill>
                  <a:srgbClr val="113258"/>
                </a:solidFill>
                <a:latin typeface="Arial" panose="020B0604020202020204" pitchFamily="34" charset="0"/>
                <a:cs typeface="Arial" panose="020B0604020202020204" pitchFamily="34" charset="0"/>
              </a:rPr>
              <a:t>. </a:t>
            </a:r>
            <a:r>
              <a:rPr lang="en-US" sz="1800" b="1" dirty="0">
                <a:solidFill>
                  <a:srgbClr val="113258"/>
                </a:solidFill>
                <a:latin typeface="Arial" panose="020B0604020202020204" pitchFamily="34" charset="0"/>
                <a:cs typeface="Arial" panose="020B0604020202020204" pitchFamily="34" charset="0"/>
              </a:rPr>
              <a:t>Late-stage diagnosis rises to nearly </a:t>
            </a:r>
            <a:r>
              <a:rPr lang="en-US" sz="1800" b="1" dirty="0">
                <a:solidFill>
                  <a:srgbClr val="FF0000"/>
                </a:solidFill>
                <a:latin typeface="Arial" panose="020B0604020202020204" pitchFamily="34" charset="0"/>
                <a:cs typeface="Arial" panose="020B0604020202020204" pitchFamily="34" charset="0"/>
              </a:rPr>
              <a:t>90% </a:t>
            </a:r>
            <a:r>
              <a:rPr lang="en-US" sz="1800" b="1" dirty="0">
                <a:solidFill>
                  <a:srgbClr val="113258"/>
                </a:solidFill>
                <a:latin typeface="Arial" panose="020B0604020202020204" pitchFamily="34" charset="0"/>
                <a:cs typeface="Arial" panose="020B0604020202020204" pitchFamily="34" charset="0"/>
              </a:rPr>
              <a:t>in NSLC</a:t>
            </a:r>
            <a:br>
              <a:rPr lang="en-US" sz="1400" b="1" dirty="0">
                <a:latin typeface="Arial" panose="020B0604020202020204" pitchFamily="34" charset="0"/>
                <a:cs typeface="Arial" panose="020B0604020202020204" pitchFamily="34" charset="0"/>
              </a:rPr>
            </a:br>
            <a:r>
              <a:rPr lang="en-US" sz="1400" dirty="0">
                <a:solidFill>
                  <a:srgbClr val="113258"/>
                </a:solidFill>
                <a:latin typeface="Arial" panose="020B0604020202020204" pitchFamily="34" charset="0"/>
                <a:cs typeface="Arial" panose="020B0604020202020204" pitchFamily="34" charset="0"/>
              </a:rPr>
              <a:t>according to data from patient organisations.</a:t>
            </a:r>
          </a:p>
          <a:p>
            <a:pPr marL="0" indent="0">
              <a:lnSpc>
                <a:spcPct val="130000"/>
              </a:lnSpc>
              <a:buNone/>
            </a:pPr>
            <a:r>
              <a:rPr lang="en-US" sz="1800" b="1" dirty="0">
                <a:solidFill>
                  <a:srgbClr val="113258"/>
                </a:solidFill>
                <a:latin typeface="Arial" panose="020B0604020202020204" pitchFamily="34" charset="0"/>
                <a:cs typeface="Arial" panose="020B0604020202020204" pitchFamily="34" charset="0"/>
              </a:rPr>
              <a:t>6</a:t>
            </a:r>
            <a:r>
              <a:rPr lang="en-US" sz="1800" dirty="0">
                <a:solidFill>
                  <a:srgbClr val="113258"/>
                </a:solidFill>
                <a:latin typeface="Arial" panose="020B0604020202020204" pitchFamily="34" charset="0"/>
                <a:cs typeface="Arial" panose="020B0604020202020204" pitchFamily="34" charset="0"/>
              </a:rPr>
              <a:t>. </a:t>
            </a:r>
            <a:r>
              <a:rPr lang="en-US" sz="1800" b="1" dirty="0">
                <a:solidFill>
                  <a:srgbClr val="113258"/>
                </a:solidFill>
                <a:latin typeface="Arial" panose="020B0604020202020204" pitchFamily="34" charset="0"/>
                <a:cs typeface="Arial" panose="020B0604020202020204" pitchFamily="34" charset="0"/>
              </a:rPr>
              <a:t>Over </a:t>
            </a:r>
            <a:r>
              <a:rPr lang="en-US" sz="1800" b="1" dirty="0">
                <a:solidFill>
                  <a:srgbClr val="FF0000"/>
                </a:solidFill>
                <a:latin typeface="Arial" panose="020B0604020202020204" pitchFamily="34" charset="0"/>
                <a:cs typeface="Arial" panose="020B0604020202020204" pitchFamily="34" charset="0"/>
              </a:rPr>
              <a:t>57% </a:t>
            </a:r>
            <a:r>
              <a:rPr lang="en-US" sz="1800" b="1" dirty="0">
                <a:solidFill>
                  <a:srgbClr val="113258"/>
                </a:solidFill>
                <a:latin typeface="Arial" panose="020B0604020202020204" pitchFamily="34" charset="0"/>
                <a:cs typeface="Arial" panose="020B0604020202020204" pitchFamily="34" charset="0"/>
              </a:rPr>
              <a:t>o</a:t>
            </a:r>
            <a:r>
              <a:rPr lang="en-GB" sz="1800" b="1" dirty="0">
                <a:solidFill>
                  <a:srgbClr val="113258"/>
                </a:solidFill>
                <a:latin typeface="Arial" panose="020B0604020202020204" pitchFamily="34" charset="0"/>
                <a:cs typeface="Arial" panose="020B0604020202020204" pitchFamily="34" charset="0"/>
              </a:rPr>
              <a:t>f lung cancers are diagnosed at stage 3 or 4</a:t>
            </a:r>
            <a:r>
              <a:rPr lang="en-GB" sz="1800" dirty="0">
                <a:solidFill>
                  <a:srgbClr val="000000"/>
                </a:solidFill>
                <a:latin typeface="Arial" panose="020B0604020202020204" pitchFamily="34" charset="0"/>
                <a:cs typeface="Arial" panose="020B0604020202020204" pitchFamily="34" charset="0"/>
              </a:rPr>
              <a:t>​, </a:t>
            </a:r>
            <a:r>
              <a:rPr lang="en-US" sz="1400" dirty="0">
                <a:solidFill>
                  <a:srgbClr val="113258"/>
                </a:solidFill>
                <a:latin typeface="Arial" panose="020B0604020202020204" pitchFamily="34" charset="0"/>
                <a:cs typeface="Arial" panose="020B0604020202020204" pitchFamily="34" charset="0"/>
              </a:rPr>
              <a:t>which is too late for curative treatment. </a:t>
            </a:r>
          </a:p>
          <a:p>
            <a:pPr marL="0" indent="0">
              <a:lnSpc>
                <a:spcPct val="130000"/>
              </a:lnSpc>
              <a:buNone/>
            </a:pPr>
            <a:r>
              <a:rPr lang="en-US" sz="1800" b="1" dirty="0">
                <a:solidFill>
                  <a:srgbClr val="113258"/>
                </a:solidFill>
                <a:latin typeface="Arial"/>
                <a:cs typeface="Arial"/>
              </a:rPr>
              <a:t>7. </a:t>
            </a:r>
            <a:r>
              <a:rPr lang="en-US" sz="1800" b="1" dirty="0">
                <a:solidFill>
                  <a:srgbClr val="FF0000"/>
                </a:solidFill>
                <a:latin typeface="Arial"/>
                <a:cs typeface="Arial"/>
              </a:rPr>
              <a:t>One in five </a:t>
            </a:r>
            <a:r>
              <a:rPr lang="en-US" sz="1800" b="1" dirty="0">
                <a:solidFill>
                  <a:srgbClr val="113258"/>
                </a:solidFill>
                <a:latin typeface="Arial"/>
                <a:cs typeface="Arial"/>
              </a:rPr>
              <a:t>cancers are missed on chest X-rays</a:t>
            </a:r>
            <a:r>
              <a:rPr lang="en-US" sz="1800" dirty="0">
                <a:solidFill>
                  <a:srgbClr val="000000"/>
                </a:solidFill>
                <a:latin typeface="Arial"/>
                <a:cs typeface="Arial"/>
              </a:rPr>
              <a:t>​</a:t>
            </a:r>
            <a:br>
              <a:rPr lang="en-US" sz="1400" dirty="0">
                <a:latin typeface="Arial" panose="020B0604020202020204" pitchFamily="34" charset="0"/>
                <a:cs typeface="Arial" panose="020B0604020202020204" pitchFamily="34" charset="0"/>
              </a:rPr>
            </a:br>
            <a:r>
              <a:rPr lang="en-US" sz="1400" b="1" dirty="0">
                <a:solidFill>
                  <a:srgbClr val="002060"/>
                </a:solidFill>
                <a:latin typeface="Arial"/>
                <a:cs typeface="Arial"/>
              </a:rPr>
              <a:t>“</a:t>
            </a:r>
            <a:r>
              <a:rPr lang="en-US" sz="1400" dirty="0">
                <a:solidFill>
                  <a:srgbClr val="002060"/>
                </a:solidFill>
                <a:latin typeface="Arial"/>
                <a:cs typeface="Arial"/>
              </a:rPr>
              <a:t>as </a:t>
            </a:r>
            <a:r>
              <a:rPr lang="en-US" sz="1400" dirty="0">
                <a:solidFill>
                  <a:srgbClr val="113258"/>
                </a:solidFill>
                <a:latin typeface="Arial"/>
                <a:cs typeface="Arial"/>
              </a:rPr>
              <a:t>chest X-rays are difficult to interpret” but it is the “recommended first test to assess whether a patient may have lung cancer”.</a:t>
            </a:r>
            <a:r>
              <a:rPr lang="en-US" sz="1400" dirty="0">
                <a:solidFill>
                  <a:srgbClr val="000000"/>
                </a:solidFill>
                <a:latin typeface="Arial"/>
                <a:cs typeface="Arial"/>
              </a:rPr>
              <a:t>​</a:t>
            </a:r>
            <a:endParaRPr lang="en-US" sz="1400" b="1" dirty="0">
              <a:latin typeface="Arial"/>
              <a:cs typeface="Arial"/>
            </a:endParaRPr>
          </a:p>
          <a:p>
            <a:pPr marL="0" indent="0">
              <a:lnSpc>
                <a:spcPct val="130000"/>
              </a:lnSpc>
              <a:buNone/>
            </a:pPr>
            <a:r>
              <a:rPr lang="en-US" sz="1800" b="1" dirty="0">
                <a:solidFill>
                  <a:srgbClr val="113258"/>
                </a:solidFill>
                <a:latin typeface="Arial" panose="020B0604020202020204" pitchFamily="34" charset="0"/>
                <a:cs typeface="Arial" panose="020B0604020202020204" pitchFamily="34" charset="0"/>
              </a:rPr>
              <a:t>8. </a:t>
            </a:r>
            <a:r>
              <a:rPr lang="en-US" sz="1800" b="1" dirty="0">
                <a:solidFill>
                  <a:srgbClr val="FF0000"/>
                </a:solidFill>
                <a:latin typeface="Arial" panose="020B0604020202020204" pitchFamily="34" charset="0"/>
                <a:cs typeface="Arial" panose="020B0604020202020204" pitchFamily="34" charset="0"/>
              </a:rPr>
              <a:t>16% </a:t>
            </a:r>
            <a:r>
              <a:rPr lang="en-US" sz="1800" b="1" dirty="0">
                <a:solidFill>
                  <a:srgbClr val="113258"/>
                </a:solidFill>
                <a:latin typeface="Arial" panose="020B0604020202020204" pitchFamily="34" charset="0"/>
                <a:cs typeface="Arial" panose="020B0604020202020204" pitchFamily="34" charset="0"/>
              </a:rPr>
              <a:t>of people diagnosed with a lung cancer survive for 5 years or more. </a:t>
            </a:r>
            <a:r>
              <a:rPr lang="en-GB" sz="1400" dirty="0">
                <a:solidFill>
                  <a:srgbClr val="002060"/>
                </a:solidFill>
                <a:latin typeface="Arial" panose="020B0604020202020204" pitchFamily="34" charset="0"/>
                <a:cs typeface="Arial" panose="020B0604020202020204" pitchFamily="34" charset="0"/>
              </a:rPr>
              <a:t>Lung cancer survival has not shown much improvement in the last 40 years in the UK.</a:t>
            </a:r>
          </a:p>
          <a:p>
            <a:pPr marL="0" indent="0">
              <a:lnSpc>
                <a:spcPct val="130000"/>
              </a:lnSpc>
              <a:buNone/>
            </a:pPr>
            <a:endParaRPr lang="en-US" sz="1200" dirty="0">
              <a:solidFill>
                <a:srgbClr val="113258"/>
              </a:solidFill>
              <a:latin typeface="Arial"/>
              <a:cs typeface="Gotham Pro" panose="02000503040000020004" pitchFamily="2" charset="0"/>
            </a:endParaRPr>
          </a:p>
        </p:txBody>
      </p:sp>
      <p:sp>
        <p:nvSpPr>
          <p:cNvPr id="20" name="TextBox 19">
            <a:extLst>
              <a:ext uri="{FF2B5EF4-FFF2-40B4-BE49-F238E27FC236}">
                <a16:creationId xmlns:a16="http://schemas.microsoft.com/office/drawing/2014/main" id="{405BD744-8B7A-9A24-E7E2-A6CF078FA416}"/>
              </a:ext>
            </a:extLst>
          </p:cNvPr>
          <p:cNvSpPr txBox="1"/>
          <p:nvPr/>
        </p:nvSpPr>
        <p:spPr>
          <a:xfrm>
            <a:off x="2128006" y="6553200"/>
            <a:ext cx="7935987" cy="307777"/>
          </a:xfrm>
          <a:prstGeom prst="rect">
            <a:avLst/>
          </a:prstGeom>
          <a:noFill/>
        </p:spPr>
        <p:txBody>
          <a:bodyPr wrap="square" rtlCol="0">
            <a:spAutoFit/>
          </a:bodyPr>
          <a:lstStyle/>
          <a:p>
            <a:r>
              <a:rPr lang="en-GB" sz="1400">
                <a:solidFill>
                  <a:schemeClr val="accent5">
                    <a:lumMod val="75000"/>
                  </a:schemeClr>
                </a:solidFill>
                <a:latin typeface="Copperplate" panose="02000504000000020004" pitchFamily="2" charset="77"/>
                <a:cs typeface="Gotham Pro" panose="02000503040000020004" pitchFamily="2" charset="0"/>
              </a:rPr>
              <a:t>- The work the Ruth Strauss Foundation is doing around non-smoking lung cancers -</a:t>
            </a:r>
          </a:p>
        </p:txBody>
      </p:sp>
      <p:sp>
        <p:nvSpPr>
          <p:cNvPr id="22" name="TextBox 21">
            <a:extLst>
              <a:ext uri="{FF2B5EF4-FFF2-40B4-BE49-F238E27FC236}">
                <a16:creationId xmlns:a16="http://schemas.microsoft.com/office/drawing/2014/main" id="{036741C3-965E-4D13-FEE8-DFD9B11D9B5A}"/>
              </a:ext>
            </a:extLst>
          </p:cNvPr>
          <p:cNvSpPr txBox="1"/>
          <p:nvPr/>
        </p:nvSpPr>
        <p:spPr>
          <a:xfrm>
            <a:off x="0" y="6497782"/>
            <a:ext cx="12192000" cy="369332"/>
          </a:xfrm>
          <a:prstGeom prst="rect">
            <a:avLst/>
          </a:prstGeom>
          <a:solidFill>
            <a:srgbClr val="003057"/>
          </a:solidFill>
        </p:spPr>
        <p:txBody>
          <a:bodyPr wrap="square" lIns="91440" tIns="45720" rIns="91440" bIns="45720" rtlCol="0" anchor="t">
            <a:spAutoFit/>
          </a:bodyPr>
          <a:lstStyle/>
          <a:p>
            <a:endParaRPr lang="en-GB" dirty="0">
              <a:solidFill>
                <a:schemeClr val="bg1"/>
              </a:solidFill>
              <a:latin typeface="Copperplate" panose="02000504000000020004" pitchFamily="2" charset="77"/>
              <a:cs typeface="Gotham Pro" panose="02000503040000020004" pitchFamily="2" charset="0"/>
            </a:endParaRPr>
          </a:p>
        </p:txBody>
      </p:sp>
      <p:pic>
        <p:nvPicPr>
          <p:cNvPr id="23" name="Graphic 22">
            <a:extLst>
              <a:ext uri="{FF2B5EF4-FFF2-40B4-BE49-F238E27FC236}">
                <a16:creationId xmlns:a16="http://schemas.microsoft.com/office/drawing/2014/main" id="{4B13590C-139B-A28D-C4C9-E27A01604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045" y="603345"/>
            <a:ext cx="883247" cy="578964"/>
          </a:xfrm>
          <a:prstGeom prst="rect">
            <a:avLst/>
          </a:prstGeom>
        </p:spPr>
      </p:pic>
    </p:spTree>
    <p:extLst>
      <p:ext uri="{BB962C8B-B14F-4D97-AF65-F5344CB8AC3E}">
        <p14:creationId xmlns:p14="http://schemas.microsoft.com/office/powerpoint/2010/main" val="658437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fill="hold"/>
                                        <p:tgtEl>
                                          <p:spTgt spid="23"/>
                                        </p:tgtEl>
                                        <p:attrNameLst>
                                          <p:attrName>ppt_x</p:attrName>
                                        </p:attrNameLst>
                                      </p:cBhvr>
                                      <p:tavLst>
                                        <p:tav tm="0">
                                          <p:val>
                                            <p:strVal val="1+#ppt_w/2"/>
                                          </p:val>
                                        </p:tav>
                                        <p:tav tm="100000">
                                          <p:val>
                                            <p:strVal val="#ppt_x"/>
                                          </p:val>
                                        </p:tav>
                                      </p:tavLst>
                                    </p:anim>
                                    <p:anim calcmode="lin" valueType="num">
                                      <p:cBhvr additive="base">
                                        <p:cTn id="12" dur="250" fill="hold"/>
                                        <p:tgtEl>
                                          <p:spTgt spid="23"/>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5B87F5-5032-5CB9-FAE7-C85F7679C5B4}"/>
              </a:ext>
            </a:extLst>
          </p:cNvPr>
          <p:cNvSpPr/>
          <p:nvPr/>
        </p:nvSpPr>
        <p:spPr bwMode="auto">
          <a:xfrm>
            <a:off x="525294" y="464854"/>
            <a:ext cx="11531513" cy="855946"/>
          </a:xfrm>
          <a:prstGeom prst="roundRect">
            <a:avLst/>
          </a:prstGeom>
          <a:solidFill>
            <a:srgbClr val="113258"/>
          </a:solidFill>
          <a:ln w="9525">
            <a:noFill/>
            <a:round/>
            <a:headEnd/>
            <a:tailEnd/>
          </a:ln>
        </p:spPr>
        <p:txBody>
          <a:bodyPr vert="horz" wrap="square" lIns="68580" tIns="34290" rIns="68580" bIns="34290" numCol="1" rtlCol="0" anchor="ctr" anchorCtr="0" compatLnSpc="1">
            <a:prstTxWarp prst="textNoShape">
              <a:avLst/>
            </a:prstTxWarp>
          </a:bodyPr>
          <a:lstStyle/>
          <a:p>
            <a:pPr algn="ctr"/>
            <a:endParaRPr lang="en-US" sz="2400" dirty="0">
              <a:solidFill>
                <a:schemeClr val="bg1"/>
              </a:solidFill>
              <a:latin typeface="Arial"/>
              <a:cs typeface="Gotham Pro Black" panose="02000503040000020004" pitchFamily="2" charset="0"/>
            </a:endParaRPr>
          </a:p>
          <a:p>
            <a:pPr algn="ctr"/>
            <a:r>
              <a:rPr lang="en-US" sz="2400" dirty="0">
                <a:solidFill>
                  <a:schemeClr val="bg1"/>
                </a:solidFill>
                <a:latin typeface="Arial"/>
                <a:cs typeface="Gotham Pro Black" panose="02000503040000020004" pitchFamily="2" charset="0"/>
              </a:rPr>
              <a:t>	How can you as a primary care professional support early diagnoses of all lung cancers?</a:t>
            </a:r>
          </a:p>
          <a:p>
            <a:pPr algn="ctr"/>
            <a:r>
              <a:rPr lang="en-US" sz="2400" dirty="0">
                <a:solidFill>
                  <a:schemeClr val="bg1"/>
                </a:solidFill>
                <a:latin typeface="Arial"/>
                <a:cs typeface="Gotham Pro Black" panose="02000503040000020004" pitchFamily="2" charset="0"/>
              </a:rPr>
              <a:t> </a:t>
            </a:r>
          </a:p>
        </p:txBody>
      </p:sp>
      <p:sp>
        <p:nvSpPr>
          <p:cNvPr id="20" name="TextBox 19">
            <a:extLst>
              <a:ext uri="{FF2B5EF4-FFF2-40B4-BE49-F238E27FC236}">
                <a16:creationId xmlns:a16="http://schemas.microsoft.com/office/drawing/2014/main" id="{405BD744-8B7A-9A24-E7E2-A6CF078FA416}"/>
              </a:ext>
            </a:extLst>
          </p:cNvPr>
          <p:cNvSpPr txBox="1"/>
          <p:nvPr/>
        </p:nvSpPr>
        <p:spPr>
          <a:xfrm>
            <a:off x="2128006" y="6553200"/>
            <a:ext cx="7935987" cy="307777"/>
          </a:xfrm>
          <a:prstGeom prst="rect">
            <a:avLst/>
          </a:prstGeom>
          <a:noFill/>
        </p:spPr>
        <p:txBody>
          <a:bodyPr wrap="square" rtlCol="0">
            <a:spAutoFit/>
          </a:bodyPr>
          <a:lstStyle/>
          <a:p>
            <a:r>
              <a:rPr lang="en-GB" sz="1400">
                <a:solidFill>
                  <a:schemeClr val="accent5">
                    <a:lumMod val="75000"/>
                  </a:schemeClr>
                </a:solidFill>
                <a:latin typeface="Copperplate" panose="02000504000000020004" pitchFamily="2" charset="77"/>
                <a:cs typeface="Gotham Pro" panose="02000503040000020004" pitchFamily="2" charset="0"/>
              </a:rPr>
              <a:t>- The work the Ruth Strauss Foundation is doing around non-smoking lung cancers -</a:t>
            </a:r>
          </a:p>
        </p:txBody>
      </p:sp>
      <p:sp>
        <p:nvSpPr>
          <p:cNvPr id="22" name="TextBox 21">
            <a:extLst>
              <a:ext uri="{FF2B5EF4-FFF2-40B4-BE49-F238E27FC236}">
                <a16:creationId xmlns:a16="http://schemas.microsoft.com/office/drawing/2014/main" id="{036741C3-965E-4D13-FEE8-DFD9B11D9B5A}"/>
              </a:ext>
            </a:extLst>
          </p:cNvPr>
          <p:cNvSpPr txBox="1"/>
          <p:nvPr/>
        </p:nvSpPr>
        <p:spPr>
          <a:xfrm>
            <a:off x="0" y="6497782"/>
            <a:ext cx="12192000" cy="369332"/>
          </a:xfrm>
          <a:prstGeom prst="rect">
            <a:avLst/>
          </a:prstGeom>
          <a:solidFill>
            <a:srgbClr val="003057"/>
          </a:solidFill>
        </p:spPr>
        <p:txBody>
          <a:bodyPr wrap="square" lIns="91440" tIns="45720" rIns="91440" bIns="45720" rtlCol="0" anchor="t">
            <a:spAutoFit/>
          </a:bodyPr>
          <a:lstStyle/>
          <a:p>
            <a:endParaRPr lang="en-GB" dirty="0">
              <a:solidFill>
                <a:schemeClr val="bg1"/>
              </a:solidFill>
              <a:latin typeface="Copperplate" panose="02000504000000020004" pitchFamily="2" charset="77"/>
              <a:cs typeface="Gotham Pro" panose="02000503040000020004" pitchFamily="2" charset="0"/>
            </a:endParaRPr>
          </a:p>
        </p:txBody>
      </p:sp>
      <p:pic>
        <p:nvPicPr>
          <p:cNvPr id="23" name="Graphic 22">
            <a:extLst>
              <a:ext uri="{FF2B5EF4-FFF2-40B4-BE49-F238E27FC236}">
                <a16:creationId xmlns:a16="http://schemas.microsoft.com/office/drawing/2014/main" id="{4B13590C-139B-A28D-C4C9-E27A01604C8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21159" y="571759"/>
            <a:ext cx="883247" cy="578964"/>
          </a:xfrm>
          <a:prstGeom prst="rect">
            <a:avLst/>
          </a:prstGeom>
        </p:spPr>
      </p:pic>
      <p:sp>
        <p:nvSpPr>
          <p:cNvPr id="2" name="TextBox 1">
            <a:extLst>
              <a:ext uri="{FF2B5EF4-FFF2-40B4-BE49-F238E27FC236}">
                <a16:creationId xmlns:a16="http://schemas.microsoft.com/office/drawing/2014/main" id="{63B1279B-7883-1E01-5FD0-85BE71EAA3EB}"/>
              </a:ext>
            </a:extLst>
          </p:cNvPr>
          <p:cNvSpPr txBox="1"/>
          <p:nvPr/>
        </p:nvSpPr>
        <p:spPr>
          <a:xfrm>
            <a:off x="525293" y="1698656"/>
            <a:ext cx="11531513" cy="6642844"/>
          </a:xfrm>
          <a:prstGeom prst="rect">
            <a:avLst/>
          </a:prstGeom>
          <a:noFill/>
        </p:spPr>
        <p:txBody>
          <a:bodyPr wrap="square" lIns="91440" tIns="45720" rIns="91440" bIns="45720" rtlCol="0" anchor="t">
            <a:spAutoFit/>
          </a:bodyPr>
          <a:lstStyle/>
          <a:p>
            <a:pPr marL="342900" indent="-342900">
              <a:buAutoNum type="arabicPeriod"/>
            </a:pPr>
            <a:r>
              <a:rPr lang="en-GB" sz="1600" b="1" dirty="0">
                <a:solidFill>
                  <a:srgbClr val="002060"/>
                </a:solidFill>
                <a:ea typeface="+mn-lt"/>
                <a:cs typeface="+mn-lt"/>
              </a:rPr>
              <a:t>Recognise that those with a non-smoking history can get lung cancers </a:t>
            </a:r>
            <a:endParaRPr lang="en-GB" sz="1600" b="1" dirty="0">
              <a:solidFill>
                <a:srgbClr val="002060"/>
              </a:solidFill>
              <a:cs typeface="Calibri" panose="020F0502020204030204"/>
            </a:endParaRPr>
          </a:p>
          <a:p>
            <a:pPr marL="342900" indent="-342900">
              <a:buAutoNum type="arabicPeriod"/>
            </a:pPr>
            <a:endParaRPr lang="en-GB" b="1" dirty="0">
              <a:solidFill>
                <a:srgbClr val="002060"/>
              </a:solidFill>
              <a:cs typeface="Calibri" panose="020F0502020204030204"/>
            </a:endParaRPr>
          </a:p>
          <a:p>
            <a:pPr marL="342900" indent="-342900">
              <a:buAutoNum type="arabicPeriod"/>
            </a:pPr>
            <a:r>
              <a:rPr lang="en-GB" sz="1600" b="1" dirty="0">
                <a:solidFill>
                  <a:srgbClr val="002060"/>
                </a:solidFill>
                <a:ea typeface="+mn-lt"/>
                <a:cs typeface="+mn-lt"/>
              </a:rPr>
              <a:t>Recognise that the profile of those with non-smoking lung cancer is often younger, more likely to be a woman, and won't always have the symptom of a persistent cough, as the cancer is more likely to be adenocarcinomas which grow in the outer part of the lung, which means the symptoms are unlikely to be noticeable at an early stage </a:t>
            </a:r>
            <a:r>
              <a:rPr lang="en-GB" sz="900" b="1" dirty="0">
                <a:solidFill>
                  <a:srgbClr val="002060"/>
                </a:solidFill>
                <a:ea typeface="+mn-lt"/>
                <a:cs typeface="+mn-lt"/>
              </a:rPr>
              <a:t>(</a:t>
            </a:r>
            <a:r>
              <a:rPr lang="en-GB" sz="900" b="1" dirty="0" err="1">
                <a:solidFill>
                  <a:srgbClr val="002060"/>
                </a:solidFill>
                <a:ea typeface="+mn-lt"/>
                <a:cs typeface="+mn-lt"/>
              </a:rPr>
              <a:t>i</a:t>
            </a:r>
            <a:r>
              <a:rPr lang="en-GB" sz="900" b="1" dirty="0">
                <a:solidFill>
                  <a:srgbClr val="002060"/>
                </a:solidFill>
                <a:ea typeface="+mn-lt"/>
                <a:cs typeface="+mn-lt"/>
              </a:rPr>
              <a:t>) </a:t>
            </a:r>
            <a:endParaRPr lang="en-GB" sz="900" b="1" dirty="0">
              <a:solidFill>
                <a:srgbClr val="002060"/>
              </a:solidFill>
              <a:cs typeface="Calibri" panose="020F0502020204030204"/>
            </a:endParaRPr>
          </a:p>
          <a:p>
            <a:pPr marL="342900" indent="-342900">
              <a:buAutoNum type="arabicPeriod"/>
            </a:pPr>
            <a:endParaRPr lang="en-GB" b="1" dirty="0">
              <a:solidFill>
                <a:srgbClr val="002060"/>
              </a:solidFill>
              <a:cs typeface="Calibri" panose="020F0502020204030204"/>
            </a:endParaRPr>
          </a:p>
          <a:p>
            <a:pPr marL="342900" indent="-342900">
              <a:buAutoNum type="arabicPeriod"/>
            </a:pPr>
            <a:r>
              <a:rPr lang="en-GB" sz="1600" b="1" dirty="0">
                <a:solidFill>
                  <a:srgbClr val="002060"/>
                </a:solidFill>
                <a:ea typeface="+mn-lt"/>
                <a:cs typeface="+mn-lt"/>
              </a:rPr>
              <a:t>Recognise that patients who are non-smokers are more unlikely to consider their symptoms to need investigating for lung cancers due to the strong correlation between smoking history and lung cancers and may put their symptoms down to other causes </a:t>
            </a:r>
            <a:r>
              <a:rPr lang="en-GB" sz="900" b="1" dirty="0">
                <a:solidFill>
                  <a:srgbClr val="002060"/>
                </a:solidFill>
                <a:ea typeface="+mn-lt"/>
                <a:cs typeface="+mn-lt"/>
              </a:rPr>
              <a:t>(</a:t>
            </a:r>
            <a:r>
              <a:rPr lang="en-GB" sz="900" b="1" dirty="0" err="1">
                <a:solidFill>
                  <a:srgbClr val="002060"/>
                </a:solidFill>
                <a:ea typeface="+mn-lt"/>
                <a:cs typeface="+mn-lt"/>
              </a:rPr>
              <a:t>i</a:t>
            </a:r>
            <a:r>
              <a:rPr lang="en-GB" sz="900" b="1" dirty="0">
                <a:solidFill>
                  <a:srgbClr val="002060"/>
                </a:solidFill>
                <a:ea typeface="+mn-lt"/>
                <a:cs typeface="+mn-lt"/>
              </a:rPr>
              <a:t>) </a:t>
            </a:r>
            <a:endParaRPr lang="en-GB" sz="900" b="1" dirty="0">
              <a:solidFill>
                <a:srgbClr val="002060"/>
              </a:solidFill>
              <a:cs typeface="Calibri" panose="020F0502020204030204"/>
            </a:endParaRPr>
          </a:p>
          <a:p>
            <a:pPr marL="342900" indent="-342900">
              <a:buAutoNum type="arabicPeriod"/>
            </a:pPr>
            <a:endParaRPr lang="en-GB" b="1" dirty="0">
              <a:solidFill>
                <a:srgbClr val="002060"/>
              </a:solidFill>
              <a:cs typeface="Calibri" panose="020F0502020204030204"/>
            </a:endParaRPr>
          </a:p>
          <a:p>
            <a:pPr marL="342900" indent="-342900">
              <a:buAutoNum type="arabicPeriod"/>
            </a:pPr>
            <a:r>
              <a:rPr lang="en-GB" sz="1600" b="1" dirty="0">
                <a:solidFill>
                  <a:srgbClr val="002060"/>
                </a:solidFill>
                <a:ea typeface="+mn-lt"/>
                <a:cs typeface="+mn-lt"/>
              </a:rPr>
              <a:t>Ask patients about other risk factors such as passive smoking, asbestos exposure, and exposure to environmental pollutants </a:t>
            </a:r>
            <a:r>
              <a:rPr lang="en-GB" sz="900" b="1" dirty="0">
                <a:solidFill>
                  <a:srgbClr val="002060"/>
                </a:solidFill>
                <a:ea typeface="+mn-lt"/>
                <a:cs typeface="+mn-lt"/>
              </a:rPr>
              <a:t>(ii) </a:t>
            </a:r>
            <a:endParaRPr lang="en-GB" sz="900" b="1" dirty="0">
              <a:solidFill>
                <a:srgbClr val="002060"/>
              </a:solidFill>
              <a:cs typeface="Calibri" panose="020F0502020204030204"/>
            </a:endParaRPr>
          </a:p>
          <a:p>
            <a:pPr marL="342900" indent="-342900">
              <a:buAutoNum type="arabicPeriod"/>
            </a:pPr>
            <a:endParaRPr lang="en-GB" b="1" dirty="0">
              <a:solidFill>
                <a:srgbClr val="002060"/>
              </a:solidFill>
              <a:cs typeface="Calibri" panose="020F0502020204030204"/>
            </a:endParaRPr>
          </a:p>
          <a:p>
            <a:pPr marL="342900" indent="-342900">
              <a:buAutoNum type="arabicPeriod"/>
            </a:pPr>
            <a:r>
              <a:rPr lang="en-GB" sz="1600" b="1" dirty="0">
                <a:solidFill>
                  <a:srgbClr val="002060"/>
                </a:solidFill>
                <a:ea typeface="+mn-lt"/>
                <a:cs typeface="+mn-lt"/>
              </a:rPr>
              <a:t>Don't over reassure patients, and use your own clinical judgment when patients do not fall into the two-week urgent referral pathway, involving patients in the decision making  </a:t>
            </a:r>
            <a:endParaRPr lang="en-GB" b="1" dirty="0">
              <a:solidFill>
                <a:srgbClr val="002060"/>
              </a:solidFill>
              <a:cs typeface="Calibri" panose="020F0502020204030204"/>
            </a:endParaRPr>
          </a:p>
          <a:p>
            <a:pPr marL="342900" indent="-342900">
              <a:buAutoNum type="arabicPeriod"/>
            </a:pPr>
            <a:endParaRPr lang="en-GB" b="1" dirty="0">
              <a:solidFill>
                <a:srgbClr val="002060"/>
              </a:solidFill>
              <a:cs typeface="Calibri" panose="020F0502020204030204"/>
            </a:endParaRPr>
          </a:p>
          <a:p>
            <a:pPr marL="342900" indent="-342900">
              <a:buAutoNum type="arabicPeriod"/>
            </a:pPr>
            <a:r>
              <a:rPr lang="en-GB" sz="1600" b="1" dirty="0">
                <a:solidFill>
                  <a:srgbClr val="002060"/>
                </a:solidFill>
                <a:ea typeface="+mn-lt"/>
                <a:cs typeface="+mn-lt"/>
              </a:rPr>
              <a:t>Consider the use of CT scans in a patient who has a clear CXR, but symptoms persist, c25% of CXR are normal in those who have lung cancer </a:t>
            </a:r>
            <a:r>
              <a:rPr lang="en-GB" sz="900" b="1" dirty="0">
                <a:solidFill>
                  <a:srgbClr val="002060"/>
                </a:solidFill>
                <a:ea typeface="+mn-lt"/>
                <a:cs typeface="+mn-lt"/>
              </a:rPr>
              <a:t>(iii) </a:t>
            </a:r>
            <a:endParaRPr lang="en-GB" sz="900" b="1" dirty="0">
              <a:solidFill>
                <a:srgbClr val="002060"/>
              </a:solidFill>
              <a:cs typeface="Calibri" panose="020F0502020204030204"/>
            </a:endParaRPr>
          </a:p>
          <a:p>
            <a:pPr marL="342900" indent="-342900">
              <a:buAutoNum type="arabicPeriod"/>
            </a:pPr>
            <a:endParaRPr lang="en-GB" b="1" dirty="0">
              <a:solidFill>
                <a:srgbClr val="002060"/>
              </a:solidFill>
              <a:cs typeface="Calibri" panose="020F0502020204030204"/>
            </a:endParaRPr>
          </a:p>
          <a:p>
            <a:pPr marL="342900" indent="-342900">
              <a:buAutoNum type="arabicPeriod"/>
            </a:pPr>
            <a:r>
              <a:rPr lang="en-GB" sz="1600" b="1" dirty="0">
                <a:solidFill>
                  <a:srgbClr val="002060"/>
                </a:solidFill>
                <a:ea typeface="+mn-lt"/>
                <a:cs typeface="+mn-lt"/>
              </a:rPr>
              <a:t>Validate patient's help-seeking behaviour </a:t>
            </a:r>
            <a:r>
              <a:rPr lang="en-GB" sz="900" b="1" dirty="0">
                <a:solidFill>
                  <a:srgbClr val="002060"/>
                </a:solidFill>
                <a:ea typeface="+mn-lt"/>
                <a:cs typeface="+mn-lt"/>
              </a:rPr>
              <a:t>(iv)</a:t>
            </a:r>
            <a:endParaRPr lang="en-GB" sz="900" b="1" dirty="0">
              <a:solidFill>
                <a:srgbClr val="002060"/>
              </a:solidFill>
              <a:cs typeface="Calibri" panose="020F0502020204030204"/>
            </a:endParaRPr>
          </a:p>
          <a:p>
            <a:pPr marL="342900" indent="-342900">
              <a:spcBef>
                <a:spcPts val="100"/>
              </a:spcBef>
              <a:spcAft>
                <a:spcPts val="100"/>
              </a:spcAft>
              <a:buAutoNum type="arabicPeriod"/>
            </a:pPr>
            <a:endParaRPr lang="en-GB" sz="1600" dirty="0">
              <a:solidFill>
                <a:srgbClr val="002060"/>
              </a:solidFill>
              <a:cs typeface="Calibri" panose="020F0502020204030204"/>
            </a:endParaRPr>
          </a:p>
          <a:p>
            <a:endParaRPr lang="en-GB" b="1" dirty="0">
              <a:solidFill>
                <a:srgbClr val="002060"/>
              </a:solidFill>
              <a:cs typeface="Calibri"/>
            </a:endParaRPr>
          </a:p>
          <a:p>
            <a:pPr marL="342900" indent="-342900">
              <a:buAutoNum type="arabicPeriod"/>
            </a:pPr>
            <a:endParaRPr lang="en-GB" b="1" dirty="0">
              <a:solidFill>
                <a:srgbClr val="002060"/>
              </a:solidFill>
              <a:cs typeface="Calibri"/>
            </a:endParaRPr>
          </a:p>
          <a:p>
            <a:pPr marL="342900" indent="-342900">
              <a:buAutoNum type="arabicPeriod"/>
            </a:pPr>
            <a:endParaRPr lang="en-GB" b="1" dirty="0">
              <a:solidFill>
                <a:srgbClr val="002060"/>
              </a:solidFill>
              <a:cs typeface="Calibri"/>
            </a:endParaRPr>
          </a:p>
          <a:p>
            <a:pPr marL="342900" indent="-342900">
              <a:buAutoNum type="arabicPeriod"/>
            </a:pPr>
            <a:endParaRPr lang="en-GB" b="1" dirty="0">
              <a:solidFill>
                <a:srgbClr val="002060"/>
              </a:solidFill>
              <a:cs typeface="Calibri"/>
            </a:endParaRPr>
          </a:p>
          <a:p>
            <a:pPr marL="342900" indent="-342900">
              <a:buAutoNum type="arabicPeriod"/>
            </a:pPr>
            <a:endParaRPr lang="en-GB" b="1" dirty="0">
              <a:solidFill>
                <a:srgbClr val="002060"/>
              </a:solidFill>
              <a:cs typeface="Calibri"/>
            </a:endParaRPr>
          </a:p>
          <a:p>
            <a:pPr marL="342900" indent="-342900">
              <a:buAutoNum type="arabicPeriod"/>
            </a:pPr>
            <a:endParaRPr lang="en-GB" b="1" dirty="0">
              <a:solidFill>
                <a:srgbClr val="002060"/>
              </a:solidFill>
              <a:cs typeface="Calibri"/>
            </a:endParaRPr>
          </a:p>
        </p:txBody>
      </p:sp>
    </p:spTree>
    <p:extLst>
      <p:ext uri="{BB962C8B-B14F-4D97-AF65-F5344CB8AC3E}">
        <p14:creationId xmlns:p14="http://schemas.microsoft.com/office/powerpoint/2010/main" val="2130426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250" fill="hold"/>
                                        <p:tgtEl>
                                          <p:spTgt spid="23"/>
                                        </p:tgtEl>
                                        <p:attrNameLst>
                                          <p:attrName>ppt_x</p:attrName>
                                        </p:attrNameLst>
                                      </p:cBhvr>
                                      <p:tavLst>
                                        <p:tav tm="0">
                                          <p:val>
                                            <p:strVal val="1+#ppt_w/2"/>
                                          </p:val>
                                        </p:tav>
                                        <p:tav tm="100000">
                                          <p:val>
                                            <p:strVal val="#ppt_x"/>
                                          </p:val>
                                        </p:tav>
                                      </p:tavLst>
                                    </p:anim>
                                    <p:anim calcmode="lin" valueType="num">
                                      <p:cBhvr additive="base">
                                        <p:cTn id="12" dur="2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139931-D8A0-78B9-237A-4016B232F330}"/>
              </a:ext>
            </a:extLst>
          </p:cNvPr>
          <p:cNvSpPr/>
          <p:nvPr/>
        </p:nvSpPr>
        <p:spPr>
          <a:xfrm>
            <a:off x="3310647" y="2259479"/>
            <a:ext cx="5964701" cy="12721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E95B87F5-5032-5CB9-FAE7-C85F7679C5B4}"/>
              </a:ext>
            </a:extLst>
          </p:cNvPr>
          <p:cNvSpPr/>
          <p:nvPr/>
        </p:nvSpPr>
        <p:spPr bwMode="auto">
          <a:xfrm>
            <a:off x="525295" y="464854"/>
            <a:ext cx="11640200" cy="855946"/>
          </a:xfrm>
          <a:prstGeom prst="roundRect">
            <a:avLst/>
          </a:prstGeom>
          <a:solidFill>
            <a:srgbClr val="113258"/>
          </a:solidFill>
          <a:ln w="9525">
            <a:noFill/>
            <a:round/>
            <a:headEnd/>
            <a:tailEnd/>
          </a:ln>
        </p:spPr>
        <p:txBody>
          <a:bodyPr vert="horz" wrap="square" lIns="68580" tIns="34290" rIns="68580" bIns="34290" numCol="1" rtlCol="0" anchor="ctr" anchorCtr="0" compatLnSpc="1">
            <a:prstTxWarp prst="textNoShape">
              <a:avLst/>
            </a:prstTxWarp>
          </a:bodyPr>
          <a:lstStyle/>
          <a:p>
            <a:pPr algn="ctr"/>
            <a:r>
              <a:rPr lang="en-US" sz="2400" dirty="0">
                <a:solidFill>
                  <a:schemeClr val="bg1"/>
                </a:solidFill>
                <a:latin typeface="Arial"/>
                <a:cs typeface="Gotham Pro Black" panose="02000503040000020004" pitchFamily="2" charset="0"/>
              </a:rPr>
              <a:t>Watch See Through the Symptoms campaign video &amp; visit RSF website</a:t>
            </a:r>
          </a:p>
        </p:txBody>
      </p:sp>
      <p:sp>
        <p:nvSpPr>
          <p:cNvPr id="18" name="TextBox 17">
            <a:extLst>
              <a:ext uri="{FF2B5EF4-FFF2-40B4-BE49-F238E27FC236}">
                <a16:creationId xmlns:a16="http://schemas.microsoft.com/office/drawing/2014/main" id="{906FAC42-1470-22B2-99F4-D4B3F5183298}"/>
              </a:ext>
            </a:extLst>
          </p:cNvPr>
          <p:cNvSpPr txBox="1"/>
          <p:nvPr/>
        </p:nvSpPr>
        <p:spPr>
          <a:xfrm>
            <a:off x="0" y="6497782"/>
            <a:ext cx="12192000" cy="369332"/>
          </a:xfrm>
          <a:prstGeom prst="rect">
            <a:avLst/>
          </a:prstGeom>
          <a:solidFill>
            <a:srgbClr val="003057"/>
          </a:solidFill>
        </p:spPr>
        <p:txBody>
          <a:bodyPr wrap="square" lIns="91440" tIns="45720" rIns="91440" bIns="45720" rtlCol="0" anchor="t">
            <a:spAutoFit/>
          </a:bodyPr>
          <a:lstStyle/>
          <a:p>
            <a:endParaRPr lang="en-GB" b="1" dirty="0">
              <a:solidFill>
                <a:schemeClr val="bg1"/>
              </a:solidFill>
              <a:latin typeface="Arial"/>
              <a:cs typeface="Arial"/>
            </a:endParaRPr>
          </a:p>
        </p:txBody>
      </p:sp>
      <p:pic>
        <p:nvPicPr>
          <p:cNvPr id="6146" name="Picture 2">
            <a:extLst>
              <a:ext uri="{FF2B5EF4-FFF2-40B4-BE49-F238E27FC236}">
                <a16:creationId xmlns:a16="http://schemas.microsoft.com/office/drawing/2014/main" id="{D0719335-9568-C48D-DB23-F36741B382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4996" y="2395388"/>
            <a:ext cx="1111776" cy="1135945"/>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GFR Positive UK">
            <a:extLst>
              <a:ext uri="{FF2B5EF4-FFF2-40B4-BE49-F238E27FC236}">
                <a16:creationId xmlns:a16="http://schemas.microsoft.com/office/drawing/2014/main" id="{50030657-F3B0-5492-10E8-0E9EDA070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0086" y="2461684"/>
            <a:ext cx="1924765" cy="10696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10;&#10;Description automatically generated">
            <a:extLst>
              <a:ext uri="{FF2B5EF4-FFF2-40B4-BE49-F238E27FC236}">
                <a16:creationId xmlns:a16="http://schemas.microsoft.com/office/drawing/2014/main" id="{C80E61D6-5E71-4E1B-7B24-EB077C770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9137" y="2461684"/>
            <a:ext cx="1798584" cy="1003355"/>
          </a:xfrm>
          <a:prstGeom prst="rect">
            <a:avLst/>
          </a:prstGeom>
        </p:spPr>
      </p:pic>
      <p:pic>
        <p:nvPicPr>
          <p:cNvPr id="21" name="Picture 20" descr="Graphical user interface, timeline&#10;&#10;Description automatically generated with medium confidence">
            <a:extLst>
              <a:ext uri="{FF2B5EF4-FFF2-40B4-BE49-F238E27FC236}">
                <a16:creationId xmlns:a16="http://schemas.microsoft.com/office/drawing/2014/main" id="{709A5EEF-A62E-1E6B-2CC2-282C967B81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3675558"/>
            <a:ext cx="12192000" cy="2822222"/>
          </a:xfrm>
          <a:prstGeom prst="rect">
            <a:avLst/>
          </a:prstGeom>
        </p:spPr>
      </p:pic>
      <p:pic>
        <p:nvPicPr>
          <p:cNvPr id="26" name="Graphic 25">
            <a:extLst>
              <a:ext uri="{FF2B5EF4-FFF2-40B4-BE49-F238E27FC236}">
                <a16:creationId xmlns:a16="http://schemas.microsoft.com/office/drawing/2014/main" id="{5EC5F3D1-965E-6E85-60DB-7C8046054BF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045" y="603345"/>
            <a:ext cx="883247" cy="578964"/>
          </a:xfrm>
          <a:prstGeom prst="rect">
            <a:avLst/>
          </a:prstGeom>
        </p:spPr>
      </p:pic>
    </p:spTree>
    <p:extLst>
      <p:ext uri="{BB962C8B-B14F-4D97-AF65-F5344CB8AC3E}">
        <p14:creationId xmlns:p14="http://schemas.microsoft.com/office/powerpoint/2010/main" val="1645619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26"/>
                                        </p:tgtEl>
                                        <p:attrNameLst>
                                          <p:attrName>style.visibility</p:attrName>
                                        </p:attrNameLst>
                                      </p:cBhvr>
                                      <p:to>
                                        <p:strVal val="visible"/>
                                      </p:to>
                                    </p:set>
                                    <p:anim calcmode="lin" valueType="num">
                                      <p:cBhvr additive="base">
                                        <p:cTn id="11" dur="250" fill="hold"/>
                                        <p:tgtEl>
                                          <p:spTgt spid="26"/>
                                        </p:tgtEl>
                                        <p:attrNameLst>
                                          <p:attrName>ppt_x</p:attrName>
                                        </p:attrNameLst>
                                      </p:cBhvr>
                                      <p:tavLst>
                                        <p:tav tm="0">
                                          <p:val>
                                            <p:strVal val="1+#ppt_w/2"/>
                                          </p:val>
                                        </p:tav>
                                        <p:tav tm="100000">
                                          <p:val>
                                            <p:strVal val="#ppt_x"/>
                                          </p:val>
                                        </p:tav>
                                      </p:tavLst>
                                    </p:anim>
                                    <p:anim calcmode="lin" valueType="num">
                                      <p:cBhvr additive="base">
                                        <p:cTn id="12" dur="250" fill="hold"/>
                                        <p:tgtEl>
                                          <p:spTgt spid="2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5B87F5-5032-5CB9-FAE7-C85F7679C5B4}"/>
              </a:ext>
            </a:extLst>
          </p:cNvPr>
          <p:cNvSpPr/>
          <p:nvPr/>
        </p:nvSpPr>
        <p:spPr bwMode="auto">
          <a:xfrm>
            <a:off x="525295" y="464854"/>
            <a:ext cx="3762225" cy="855946"/>
          </a:xfrm>
          <a:prstGeom prst="roundRect">
            <a:avLst/>
          </a:prstGeom>
          <a:solidFill>
            <a:srgbClr val="113258"/>
          </a:solidFill>
          <a:ln w="9525">
            <a:noFill/>
            <a:round/>
            <a:headEnd/>
            <a:tailEnd/>
          </a:ln>
        </p:spPr>
        <p:txBody>
          <a:bodyPr vert="horz" wrap="square" lIns="68580" tIns="34290" rIns="68580" bIns="34290" numCol="1" rtlCol="0" anchor="ctr" anchorCtr="0" compatLnSpc="1">
            <a:prstTxWarp prst="textNoShape">
              <a:avLst/>
            </a:prstTxWarp>
          </a:bodyPr>
          <a:lstStyle/>
          <a:p>
            <a:pPr algn="ctr"/>
            <a:r>
              <a:rPr lang="en-US" sz="2400">
                <a:solidFill>
                  <a:schemeClr val="bg1"/>
                </a:solidFill>
                <a:latin typeface="Gotham Pro Black" panose="02000503040000020004" pitchFamily="2" charset="0"/>
                <a:cs typeface="Gotham Pro Black" panose="02000503040000020004" pitchFamily="2" charset="0"/>
              </a:rPr>
              <a:t>What are we doing</a:t>
            </a:r>
          </a:p>
        </p:txBody>
      </p:sp>
      <p:pic>
        <p:nvPicPr>
          <p:cNvPr id="17" name="Picture 16">
            <a:extLst>
              <a:ext uri="{FF2B5EF4-FFF2-40B4-BE49-F238E27FC236}">
                <a16:creationId xmlns:a16="http://schemas.microsoft.com/office/drawing/2014/main" id="{6C6CD70C-0B6F-973C-F50E-A59601E680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10293" y="175552"/>
            <a:ext cx="2383592" cy="1040253"/>
          </a:xfrm>
          <a:prstGeom prst="rect">
            <a:avLst/>
          </a:prstGeom>
        </p:spPr>
      </p:pic>
      <p:sp>
        <p:nvSpPr>
          <p:cNvPr id="18" name="TextBox 17">
            <a:extLst>
              <a:ext uri="{FF2B5EF4-FFF2-40B4-BE49-F238E27FC236}">
                <a16:creationId xmlns:a16="http://schemas.microsoft.com/office/drawing/2014/main" id="{906FAC42-1470-22B2-99F4-D4B3F5183298}"/>
              </a:ext>
            </a:extLst>
          </p:cNvPr>
          <p:cNvSpPr txBox="1"/>
          <p:nvPr/>
        </p:nvSpPr>
        <p:spPr>
          <a:xfrm>
            <a:off x="0" y="6497782"/>
            <a:ext cx="12192000" cy="369332"/>
          </a:xfrm>
          <a:prstGeom prst="rect">
            <a:avLst/>
          </a:prstGeom>
          <a:solidFill>
            <a:srgbClr val="01BBD0"/>
          </a:solidFill>
        </p:spPr>
        <p:txBody>
          <a:bodyPr wrap="square" rtlCol="0">
            <a:spAutoFit/>
          </a:bodyPr>
          <a:lstStyle/>
          <a:p>
            <a:r>
              <a:rPr lang="en-GB" b="1">
                <a:solidFill>
                  <a:srgbClr val="515493"/>
                </a:solidFill>
                <a:cs typeface="Gotham Pro" panose="02000503040000020004" pitchFamily="2" charset="0"/>
              </a:rPr>
              <a:t>LCNUK</a:t>
            </a:r>
            <a:r>
              <a:rPr lang="en-GB">
                <a:solidFill>
                  <a:srgbClr val="515493"/>
                </a:solidFill>
                <a:latin typeface="Copperplate" panose="02000504000000020004" pitchFamily="2" charset="77"/>
                <a:cs typeface="Gotham Pro" panose="02000503040000020004" pitchFamily="2" charset="0"/>
              </a:rPr>
              <a:t> </a:t>
            </a:r>
            <a:r>
              <a:rPr lang="en-GB">
                <a:solidFill>
                  <a:schemeClr val="accent5">
                    <a:lumMod val="75000"/>
                  </a:schemeClr>
                </a:solidFill>
                <a:latin typeface="Copperplate" panose="02000504000000020004" pitchFamily="2" charset="77"/>
                <a:cs typeface="Gotham Pro" panose="02000503040000020004" pitchFamily="2" charset="0"/>
              </a:rPr>
              <a:t>- The work the Ruth Strauss Foundation is doing around non-smoking lung cancers -</a:t>
            </a:r>
          </a:p>
        </p:txBody>
      </p:sp>
      <p:sp>
        <p:nvSpPr>
          <p:cNvPr id="19" name="TextBox 18">
            <a:extLst>
              <a:ext uri="{FF2B5EF4-FFF2-40B4-BE49-F238E27FC236}">
                <a16:creationId xmlns:a16="http://schemas.microsoft.com/office/drawing/2014/main" id="{4953F390-97BA-5B69-AF5F-C62274EB7076}"/>
              </a:ext>
            </a:extLst>
          </p:cNvPr>
          <p:cNvSpPr txBox="1"/>
          <p:nvPr/>
        </p:nvSpPr>
        <p:spPr>
          <a:xfrm>
            <a:off x="465225" y="1662094"/>
            <a:ext cx="5091013" cy="573106"/>
          </a:xfrm>
          <a:prstGeom prst="rect">
            <a:avLst/>
          </a:prstGeom>
          <a:noFill/>
        </p:spPr>
        <p:txBody>
          <a:bodyPr wrap="square">
            <a:spAutoFit/>
          </a:bodyPr>
          <a:lstStyle/>
          <a:p>
            <a:pPr marL="457200" marR="0" indent="-457200" algn="ctr" rtl="0">
              <a:lnSpc>
                <a:spcPct val="150000"/>
              </a:lnSpc>
              <a:buFont typeface="Wingdings" panose="05000000000000000000" pitchFamily="2" charset="2"/>
              <a:buChar char="ü"/>
            </a:pPr>
            <a:r>
              <a:rPr lang="en-US" sz="3600" b="1" i="0" u="none" strike="noStrike" baseline="30000">
                <a:solidFill>
                  <a:srgbClr val="113157"/>
                </a:solidFill>
                <a:latin typeface="Gotham Pro" panose="02000503040000020004" pitchFamily="2" charset="0"/>
                <a:cs typeface="Gotham Pro" panose="02000503040000020004" pitchFamily="2" charset="0"/>
              </a:rPr>
              <a:t>See Through the Symptoms</a:t>
            </a:r>
            <a:endParaRPr lang="en-US" sz="3600" b="1" i="0" u="none" strike="noStrike" baseline="30000">
              <a:solidFill>
                <a:srgbClr val="FF0000"/>
              </a:solidFill>
              <a:latin typeface="Gotham Pro" panose="02000503040000020004" pitchFamily="2" charset="0"/>
              <a:cs typeface="Gotham Pro" panose="02000503040000020004" pitchFamily="2" charset="0"/>
            </a:endParaRPr>
          </a:p>
        </p:txBody>
      </p:sp>
      <p:pic>
        <p:nvPicPr>
          <p:cNvPr id="6146" name="Picture 2">
            <a:extLst>
              <a:ext uri="{FF2B5EF4-FFF2-40B4-BE49-F238E27FC236}">
                <a16:creationId xmlns:a16="http://schemas.microsoft.com/office/drawing/2014/main" id="{D0719335-9568-C48D-DB23-F36741B382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5295" y="2420634"/>
            <a:ext cx="1348385" cy="137769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EGFR Positive UK">
            <a:extLst>
              <a:ext uri="{FF2B5EF4-FFF2-40B4-BE49-F238E27FC236}">
                <a16:creationId xmlns:a16="http://schemas.microsoft.com/office/drawing/2014/main" id="{50030657-F3B0-5492-10E8-0E9EDA0702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06548" y="2420632"/>
            <a:ext cx="2479082" cy="1377698"/>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A picture containing text, person&#10;&#10;Description automatically generated">
            <a:extLst>
              <a:ext uri="{FF2B5EF4-FFF2-40B4-BE49-F238E27FC236}">
                <a16:creationId xmlns:a16="http://schemas.microsoft.com/office/drawing/2014/main" id="{2DA5A0F8-52B0-FBDC-42CA-0D7799EF49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260" y="3330319"/>
            <a:ext cx="2420740" cy="3167463"/>
          </a:xfrm>
          <a:prstGeom prst="rect">
            <a:avLst/>
          </a:prstGeom>
        </p:spPr>
      </p:pic>
      <p:pic>
        <p:nvPicPr>
          <p:cNvPr id="7" name="Picture 6" descr="Logo&#10;&#10;Description automatically generated">
            <a:extLst>
              <a:ext uri="{FF2B5EF4-FFF2-40B4-BE49-F238E27FC236}">
                <a16:creationId xmlns:a16="http://schemas.microsoft.com/office/drawing/2014/main" id="{C80E61D6-5E71-4E1B-7B24-EB077C770E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18410" y="2420632"/>
            <a:ext cx="2469621" cy="1377699"/>
          </a:xfrm>
          <a:prstGeom prst="rect">
            <a:avLst/>
          </a:prstGeom>
        </p:spPr>
      </p:pic>
      <p:pic>
        <p:nvPicPr>
          <p:cNvPr id="8" name="FAYE_30sec_013" descr="FAYE_30sec_013">
            <a:hlinkClick r:id="" action="ppaction://media"/>
            <a:extLst>
              <a:ext uri="{FF2B5EF4-FFF2-40B4-BE49-F238E27FC236}">
                <a16:creationId xmlns:a16="http://schemas.microsoft.com/office/drawing/2014/main" id="{7CF86A5E-8851-C6EE-8120-198B4ADEC33A}"/>
              </a:ext>
            </a:extLst>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0" y="0"/>
            <a:ext cx="12192000" cy="6858000"/>
          </a:xfrm>
          <a:prstGeom prst="rect">
            <a:avLst/>
          </a:prstGeom>
        </p:spPr>
      </p:pic>
    </p:spTree>
    <p:extLst>
      <p:ext uri="{BB962C8B-B14F-4D97-AF65-F5344CB8AC3E}">
        <p14:creationId xmlns:p14="http://schemas.microsoft.com/office/powerpoint/2010/main" val="321129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300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8"/>
                </p:tgtEl>
              </p:cMediaNode>
            </p:vide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8"/>
                                        </p:tgtEl>
                                      </p:cBhvr>
                                    </p:cmd>
                                  </p:childTnLst>
                                </p:cTn>
                              </p:par>
                            </p:childTnLst>
                          </p:cTn>
                        </p:par>
                      </p:childTnLst>
                    </p:cTn>
                  </p:par>
                </p:childTnLst>
              </p:cTn>
              <p:nextCondLst>
                <p:cond evt="onClick" delay="0">
                  <p:tgtEl>
                    <p:spTgt spid="8"/>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5B87F5-5032-5CB9-FAE7-C85F7679C5B4}"/>
              </a:ext>
            </a:extLst>
          </p:cNvPr>
          <p:cNvSpPr/>
          <p:nvPr/>
        </p:nvSpPr>
        <p:spPr bwMode="auto">
          <a:xfrm>
            <a:off x="525295" y="464854"/>
            <a:ext cx="11172525" cy="915581"/>
          </a:xfrm>
          <a:prstGeom prst="roundRect">
            <a:avLst/>
          </a:prstGeom>
          <a:solidFill>
            <a:srgbClr val="113258"/>
          </a:solidFill>
          <a:ln w="9525">
            <a:noFill/>
            <a:round/>
            <a:headEnd/>
            <a:tailEnd/>
          </a:ln>
        </p:spPr>
        <p:txBody>
          <a:bodyPr vert="horz" wrap="square" lIns="68580" tIns="34290" rIns="68580" bIns="34290" numCol="1" rtlCol="0" anchor="ctr" anchorCtr="0" compatLnSpc="1">
            <a:prstTxWarp prst="textNoShape">
              <a:avLst/>
            </a:prstTxWarp>
          </a:bodyPr>
          <a:lstStyle/>
          <a:p>
            <a:pPr algn="ctr"/>
            <a:r>
              <a:rPr lang="en-US" sz="2400" dirty="0">
                <a:solidFill>
                  <a:schemeClr val="bg1"/>
                </a:solidFill>
                <a:latin typeface="Arial"/>
                <a:cs typeface="Gotham Pro Black" panose="02000503040000020004" pitchFamily="2" charset="0"/>
              </a:rPr>
              <a:t>Visit RSF website for information on non-smoking lung cancers</a:t>
            </a:r>
          </a:p>
        </p:txBody>
      </p:sp>
      <p:pic>
        <p:nvPicPr>
          <p:cNvPr id="9" name="Graphic 8">
            <a:extLst>
              <a:ext uri="{FF2B5EF4-FFF2-40B4-BE49-F238E27FC236}">
                <a16:creationId xmlns:a16="http://schemas.microsoft.com/office/drawing/2014/main" id="{20CEFCC9-90FD-284F-FFA6-95D5FDEDB00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87823" y="2487618"/>
            <a:ext cx="6853801" cy="4000865"/>
          </a:xfrm>
          <a:prstGeom prst="rect">
            <a:avLst/>
          </a:prstGeom>
        </p:spPr>
      </p:pic>
      <p:sp>
        <p:nvSpPr>
          <p:cNvPr id="16" name="TextBox 15">
            <a:extLst>
              <a:ext uri="{FF2B5EF4-FFF2-40B4-BE49-F238E27FC236}">
                <a16:creationId xmlns:a16="http://schemas.microsoft.com/office/drawing/2014/main" id="{3552A28A-B813-5E32-DA6E-6044CE0AC0F2}"/>
              </a:ext>
            </a:extLst>
          </p:cNvPr>
          <p:cNvSpPr txBox="1"/>
          <p:nvPr/>
        </p:nvSpPr>
        <p:spPr>
          <a:xfrm>
            <a:off x="1725443" y="1594403"/>
            <a:ext cx="8560161" cy="589072"/>
          </a:xfrm>
          <a:prstGeom prst="rect">
            <a:avLst/>
          </a:prstGeom>
          <a:noFill/>
        </p:spPr>
        <p:txBody>
          <a:bodyPr wrap="square" lIns="91440" tIns="45720" rIns="91440" bIns="45720" anchor="t">
            <a:spAutoFit/>
          </a:bodyPr>
          <a:lstStyle/>
          <a:p>
            <a:pPr algn="ctr">
              <a:lnSpc>
                <a:spcPct val="150000"/>
              </a:lnSpc>
            </a:pPr>
            <a:r>
              <a:rPr lang="en-US" sz="3600" baseline="30000" dirty="0">
                <a:ea typeface="+mn-lt"/>
                <a:cs typeface="+mn-lt"/>
                <a:hlinkClick r:id="rId4"/>
              </a:rPr>
              <a:t>https://ruthstraussfoundation.com/non-smoking-lung-cancer/</a:t>
            </a:r>
            <a:endParaRPr lang="en-US" sz="3600" i="0" u="none" strike="noStrike" baseline="30000">
              <a:solidFill>
                <a:srgbClr val="000000"/>
              </a:solidFill>
              <a:latin typeface="Calibri"/>
              <a:cs typeface="Calibri"/>
            </a:endParaRPr>
          </a:p>
        </p:txBody>
      </p:sp>
      <p:sp>
        <p:nvSpPr>
          <p:cNvPr id="18" name="TextBox 17">
            <a:extLst>
              <a:ext uri="{FF2B5EF4-FFF2-40B4-BE49-F238E27FC236}">
                <a16:creationId xmlns:a16="http://schemas.microsoft.com/office/drawing/2014/main" id="{906FAC42-1470-22B2-99F4-D4B3F5183298}"/>
              </a:ext>
            </a:extLst>
          </p:cNvPr>
          <p:cNvSpPr txBox="1"/>
          <p:nvPr/>
        </p:nvSpPr>
        <p:spPr>
          <a:xfrm>
            <a:off x="0" y="6491156"/>
            <a:ext cx="12192000" cy="369332"/>
          </a:xfrm>
          <a:prstGeom prst="rect">
            <a:avLst/>
          </a:prstGeom>
          <a:solidFill>
            <a:srgbClr val="003057"/>
          </a:solidFill>
        </p:spPr>
        <p:txBody>
          <a:bodyPr wrap="square" lIns="91440" tIns="45720" rIns="91440" bIns="45720" rtlCol="0" anchor="t">
            <a:spAutoFit/>
          </a:bodyPr>
          <a:lstStyle/>
          <a:p>
            <a:endParaRPr lang="en-GB" dirty="0">
              <a:solidFill>
                <a:schemeClr val="bg1"/>
              </a:solidFill>
              <a:latin typeface="Copperplate" panose="02000504000000020004" pitchFamily="2" charset="77"/>
              <a:cs typeface="Gotham Pro" panose="02000503040000020004" pitchFamily="2" charset="0"/>
            </a:endParaRPr>
          </a:p>
        </p:txBody>
      </p:sp>
      <p:pic>
        <p:nvPicPr>
          <p:cNvPr id="5" name="Picture 4" descr="A screenshot of a computer&#10;&#10;Description automatically generated with low confidence">
            <a:extLst>
              <a:ext uri="{FF2B5EF4-FFF2-40B4-BE49-F238E27FC236}">
                <a16:creationId xmlns:a16="http://schemas.microsoft.com/office/drawing/2014/main" id="{68A4A8FD-8B04-0BB5-8716-BC4F87058D8F}"/>
              </a:ext>
            </a:extLst>
          </p:cNvPr>
          <p:cNvPicPr>
            <a:picLocks noChangeAspect="1"/>
          </p:cNvPicPr>
          <p:nvPr/>
        </p:nvPicPr>
        <p:blipFill rotWithShape="1">
          <a:blip r:embed="rId5">
            <a:extLst>
              <a:ext uri="{28A0092B-C50C-407E-A947-70E740481C1C}">
                <a14:useLocalDpi xmlns:a14="http://schemas.microsoft.com/office/drawing/2010/main" val="0"/>
              </a:ext>
            </a:extLst>
          </a:blip>
          <a:srcRect l="9220" r="8577"/>
          <a:stretch/>
        </p:blipFill>
        <p:spPr>
          <a:xfrm>
            <a:off x="3507977" y="2706009"/>
            <a:ext cx="5294671" cy="3441503"/>
          </a:xfrm>
          <a:prstGeom prst="rect">
            <a:avLst/>
          </a:prstGeom>
        </p:spPr>
      </p:pic>
      <p:pic>
        <p:nvPicPr>
          <p:cNvPr id="19" name="Graphic 18">
            <a:extLst>
              <a:ext uri="{FF2B5EF4-FFF2-40B4-BE49-F238E27FC236}">
                <a16:creationId xmlns:a16="http://schemas.microsoft.com/office/drawing/2014/main" id="{0AC53BF7-F258-4443-D908-D5722477D41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1045" y="603345"/>
            <a:ext cx="883247" cy="578964"/>
          </a:xfrm>
          <a:prstGeom prst="rect">
            <a:avLst/>
          </a:prstGeom>
        </p:spPr>
      </p:pic>
    </p:spTree>
    <p:extLst>
      <p:ext uri="{BB962C8B-B14F-4D97-AF65-F5344CB8AC3E}">
        <p14:creationId xmlns:p14="http://schemas.microsoft.com/office/powerpoint/2010/main" val="3055794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20000" decel="8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250" fill="hold"/>
                                        <p:tgtEl>
                                          <p:spTgt spid="19"/>
                                        </p:tgtEl>
                                        <p:attrNameLst>
                                          <p:attrName>ppt_x</p:attrName>
                                        </p:attrNameLst>
                                      </p:cBhvr>
                                      <p:tavLst>
                                        <p:tav tm="0">
                                          <p:val>
                                            <p:strVal val="1+#ppt_w/2"/>
                                          </p:val>
                                        </p:tav>
                                        <p:tav tm="100000">
                                          <p:val>
                                            <p:strVal val="#ppt_x"/>
                                          </p:val>
                                        </p:tav>
                                      </p:tavLst>
                                    </p:anim>
                                    <p:anim calcmode="lin" valueType="num">
                                      <p:cBhvr additive="base">
                                        <p:cTn id="12" dur="2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7c0a7476-e704-48fe-86a7-d57bf8b13178">
      <Terms xmlns="http://schemas.microsoft.com/office/infopath/2007/PartnerControls"/>
    </lcf76f155ced4ddcb4097134ff3c332f>
    <TaxCatchAll xmlns="1a6da28b-bd10-4506-9c0f-60ebc28429b1"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21E92F089273034B9C78AD0547444C1B" ma:contentTypeVersion="18" ma:contentTypeDescription="Create a new document." ma:contentTypeScope="" ma:versionID="4056b347fe370ce535884da629c4dc03">
  <xsd:schema xmlns:xsd="http://www.w3.org/2001/XMLSchema" xmlns:xs="http://www.w3.org/2001/XMLSchema" xmlns:p="http://schemas.microsoft.com/office/2006/metadata/properties" xmlns:ns2="7c0a7476-e704-48fe-86a7-d57bf8b13178" xmlns:ns3="1a6da28b-bd10-4506-9c0f-60ebc28429b1" targetNamespace="http://schemas.microsoft.com/office/2006/metadata/properties" ma:root="true" ma:fieldsID="44fa15b4b7abef2a7d0068343b74bd74" ns2:_="" ns3:_="">
    <xsd:import namespace="7c0a7476-e704-48fe-86a7-d57bf8b13178"/>
    <xsd:import namespace="1a6da28b-bd10-4506-9c0f-60ebc28429b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2:MediaServiceLocation"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c0a7476-e704-48fe-86a7-d57bf8b131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03fdf53-87af-4821-bcc9-66926e6de89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a6da28b-bd10-4506-9c0f-60ebc28429b1"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10fd0ed-eb7d-4b08-bd1e-41edc4f311e0}" ma:internalName="TaxCatchAll" ma:showField="CatchAllData" ma:web="1a6da28b-bd10-4506-9c0f-60ebc28429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EF7578-E9BD-40FD-A6A9-2C7553640C41}">
  <ds:schemaRefs>
    <ds:schemaRef ds:uri="http://schemas.microsoft.com/sharepoint/v3/contenttype/forms"/>
  </ds:schemaRefs>
</ds:datastoreItem>
</file>

<file path=customXml/itemProps2.xml><?xml version="1.0" encoding="utf-8"?>
<ds:datastoreItem xmlns:ds="http://schemas.openxmlformats.org/officeDocument/2006/customXml" ds:itemID="{6F3C391E-4C93-4053-8B45-E86410805122}">
  <ds:schemaRefs>
    <ds:schemaRef ds:uri="http://purl.org/dc/elements/1.1/"/>
    <ds:schemaRef ds:uri="http://schemas.microsoft.com/office/infopath/2007/PartnerControls"/>
    <ds:schemaRef ds:uri="7c0a7476-e704-48fe-86a7-d57bf8b13178"/>
    <ds:schemaRef ds:uri="http://www.w3.org/XML/1998/namespace"/>
    <ds:schemaRef ds:uri="http://purl.org/dc/dcmitype/"/>
    <ds:schemaRef ds:uri="http://schemas.microsoft.com/office/2006/documentManagement/types"/>
    <ds:schemaRef ds:uri="http://schemas.openxmlformats.org/package/2006/metadata/core-properties"/>
    <ds:schemaRef ds:uri="1a6da28b-bd10-4506-9c0f-60ebc28429b1"/>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00832B5E-75CB-4D44-AD2C-EEB33AE36C2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c0a7476-e704-48fe-86a7-d57bf8b13178"/>
    <ds:schemaRef ds:uri="1a6da28b-bd10-4506-9c0f-60ebc28429b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1567</TotalTime>
  <Words>987</Words>
  <Application>Microsoft Macintosh PowerPoint</Application>
  <PresentationFormat>Widescreen</PresentationFormat>
  <Paragraphs>78</Paragraphs>
  <Slides>9</Slides>
  <Notes>2</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Light</vt:lpstr>
      <vt:lpstr>Copperplate</vt:lpstr>
      <vt:lpstr>Gotham Pro</vt:lpstr>
      <vt:lpstr>Gotham Pro Black</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Ines Thiru</dc:creator>
  <cp:lastModifiedBy>Ines Thiru</cp:lastModifiedBy>
  <cp:revision>242</cp:revision>
  <dcterms:created xsi:type="dcterms:W3CDTF">2022-05-06T20:15:39Z</dcterms:created>
  <dcterms:modified xsi:type="dcterms:W3CDTF">2022-10-18T12:43:56Z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0x01010021E92F089273034B9C78AD0547444C1B</vt:lpwstr>
  </property>
  <property fmtid="{D5CDD505-2E9C-101B-9397-08002B2CF9AE}" pid="3" name="MediaServiceImageTags">
    <vt:lpwstr/>
  </property>
</Properties>
</file>